
<file path=[Content_Types].xml><?xml version="1.0" encoding="utf-8"?>
<Types xmlns="http://schemas.openxmlformats.org/package/2006/content-types">
  <Default Extension="gif" ContentType="image/gif"/>
  <Default Extension="jpe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svg" ContentType="image/svg+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3.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4.xml" ContentType="application/vnd.openxmlformats-officedocument.presentationml.comments+xml"/>
  <Override PartName="/ppt/notesSlides/notesSlide20.xml" ContentType="application/vnd.openxmlformats-officedocument.presentationml.notesSlide+xml"/>
  <Override PartName="/ppt/comments/comment5.xml" ContentType="application/vnd.openxmlformats-officedocument.presentationml.comments+xml"/>
  <Override PartName="/ppt/notesSlides/notesSlide21.xml" ContentType="application/vnd.openxmlformats-officedocument.presentationml.notesSlide+xml"/>
  <Override PartName="/ppt/comments/comment6.xml" ContentType="application/vnd.openxmlformats-officedocument.presentationml.comments+xml"/>
  <Override PartName="/ppt/comments/comment7.xml" ContentType="application/vnd.openxmlformats-officedocument.presentationml.comments+xml"/>
  <Override PartName="/ppt/notesSlides/notesSlide22.xml" ContentType="application/vnd.openxmlformats-officedocument.presentationml.notesSlide+xml"/>
  <Override PartName="/ppt/comments/comment8.xml" ContentType="application/vnd.openxmlformats-officedocument.presentationml.comments+xml"/>
  <Override PartName="/ppt/notesSlides/notesSlide23.xml" ContentType="application/vnd.openxmlformats-officedocument.presentationml.notesSlide+xml"/>
  <Override PartName="/ppt/comments/comment9.xml" ContentType="application/vnd.openxmlformats-officedocument.presentationml.comments+xml"/>
  <Override PartName="/ppt/notesSlides/notesSlide24.xml" ContentType="application/vnd.openxmlformats-officedocument.presentationml.notesSlide+xml"/>
  <Override PartName="/ppt/comments/comment10.xml" ContentType="application/vnd.openxmlformats-officedocument.presentationml.comments+xml"/>
  <Override PartName="/ppt/comments/comment11.xml" ContentType="application/vnd.openxmlformats-officedocument.presentationml.comments+xml"/>
  <Override PartName="/ppt/notesSlides/notesSlide25.xml" ContentType="application/vnd.openxmlformats-officedocument.presentationml.notesSlide+xml"/>
  <Override PartName="/ppt/comments/comment12.xml" ContentType="application/vnd.openxmlformats-officedocument.presentationml.comments+xml"/>
  <Override PartName="/ppt/notesSlides/notesSlide26.xml" ContentType="application/vnd.openxmlformats-officedocument.presentationml.notesSlide+xml"/>
  <Override PartName="/ppt/comments/comment13.xml" ContentType="application/vnd.openxmlformats-officedocument.presentationml.comments+xml"/>
  <Override PartName="/ppt/notesSlides/notesSlide27.xml" ContentType="application/vnd.openxmlformats-officedocument.presentationml.notesSlide+xml"/>
  <Override PartName="/ppt/comments/comment1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38"/>
  </p:notesMasterIdLst>
  <p:sldIdLst>
    <p:sldId id="257" r:id="rId2"/>
    <p:sldId id="433" r:id="rId3"/>
    <p:sldId id="497" r:id="rId4"/>
    <p:sldId id="467" r:id="rId5"/>
    <p:sldId id="498" r:id="rId6"/>
    <p:sldId id="500" r:id="rId7"/>
    <p:sldId id="412" r:id="rId8"/>
    <p:sldId id="481" r:id="rId9"/>
    <p:sldId id="480" r:id="rId10"/>
    <p:sldId id="468" r:id="rId11"/>
    <p:sldId id="482" r:id="rId12"/>
    <p:sldId id="428" r:id="rId13"/>
    <p:sldId id="439" r:id="rId14"/>
    <p:sldId id="469" r:id="rId15"/>
    <p:sldId id="483" r:id="rId16"/>
    <p:sldId id="441" r:id="rId17"/>
    <p:sldId id="470" r:id="rId18"/>
    <p:sldId id="443" r:id="rId19"/>
    <p:sldId id="486" r:id="rId20"/>
    <p:sldId id="485" r:id="rId21"/>
    <p:sldId id="484" r:id="rId22"/>
    <p:sldId id="487" r:id="rId23"/>
    <p:sldId id="477" r:id="rId24"/>
    <p:sldId id="488" r:id="rId25"/>
    <p:sldId id="430" r:id="rId26"/>
    <p:sldId id="262" r:id="rId27"/>
    <p:sldId id="489" r:id="rId28"/>
    <p:sldId id="501" r:id="rId29"/>
    <p:sldId id="263" r:id="rId30"/>
    <p:sldId id="492" r:id="rId31"/>
    <p:sldId id="502" r:id="rId32"/>
    <p:sldId id="503" r:id="rId33"/>
    <p:sldId id="504" r:id="rId34"/>
    <p:sldId id="505" r:id="rId35"/>
    <p:sldId id="476" r:id="rId36"/>
    <p:sldId id="43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ka Hershkop" initials="MH" lastIdx="39" clrIdx="0">
    <p:extLst>
      <p:ext uri="{19B8F6BF-5375-455C-9EA6-DF929625EA0E}">
        <p15:presenceInfo xmlns:p15="http://schemas.microsoft.com/office/powerpoint/2012/main" userId="S::malka.hershkop28@myhunter.cuny.edu::1d3617fc-ee08-404f-83db-aec75f74c96f" providerId="AD"/>
      </p:ext>
    </p:extLst>
  </p:cmAuthor>
  <p:cmAuthor id="2" name="Sydney L. Shohan" initials="" lastIdx="6" clrIdx="1">
    <p:extLst>
      <p:ext uri="{19B8F6BF-5375-455C-9EA6-DF929625EA0E}">
        <p15:presenceInfo xmlns:p15="http://schemas.microsoft.com/office/powerpoint/2012/main" userId="S::f0074r0@dartmouth.edu::e9aa98e9-8eaa-4faa-81a6-830315ea8bc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B0A07"/>
    <a:srgbClr val="064A82"/>
    <a:srgbClr val="FF0000"/>
    <a:srgbClr val="0070C0"/>
    <a:srgbClr val="B852FF"/>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858" autoAdjust="0"/>
    <p:restoredTop sz="95687"/>
  </p:normalViewPr>
  <p:slideViewPr>
    <p:cSldViewPr snapToGrid="0">
      <p:cViewPr>
        <p:scale>
          <a:sx n="69" d="100"/>
          <a:sy n="69" d="100"/>
        </p:scale>
        <p:origin x="328" y="1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3-10-10T12:52:09.367" idx="1">
    <p:pos x="10" y="10"/>
    <p:text>This slide is screwed</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2-03-29T15:34:12.271" idx="33">
    <p:pos x="10" y="10"/>
    <p:text/>
    <p:extLst>
      <p:ext uri="{C676402C-5697-4E1C-873F-D02D1690AC5C}">
        <p15:threadingInfo xmlns:p15="http://schemas.microsoft.com/office/powerpoint/2012/main" timeZoneBias="240"/>
      </p:ext>
    </p:extLst>
  </p:cm>
  <p:cm authorId="1" dt="2022-03-29T15:38:44.506" idx="34">
    <p:pos x="106" y="106"/>
    <p:text>Only use the second image the entire slide </p:text>
    <p:extLst>
      <p:ext uri="{C676402C-5697-4E1C-873F-D02D1690AC5C}">
        <p15:threadingInfo xmlns:p15="http://schemas.microsoft.com/office/powerpoint/2012/main" timeZoneBias="240"/>
      </p:ext>
    </p:extLst>
  </p:cm>
  <p:cm authorId="2" dt="2023-10-16T14:51:54.918" idx="6">
    <p:pos x="202" y="202"/>
    <p:text>Missing Heejung's recording for this slide</p:text>
    <p:extLst>
      <p:ext uri="{C676402C-5697-4E1C-873F-D02D1690AC5C}">
        <p15:threadingInfo xmlns:p15="http://schemas.microsoft.com/office/powerpoint/2012/main" timeZoneBias="2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2-03-29T15:34:56.582" idx="35">
    <p:pos x="10" y="10"/>
    <p:text>Color animate it </p:text>
    <p:extLst>
      <p:ext uri="{C676402C-5697-4E1C-873F-D02D1690AC5C}">
        <p15:threadingInfo xmlns:p15="http://schemas.microsoft.com/office/powerpoint/2012/main" timeZoneBias="240"/>
      </p:ext>
    </p:extLst>
  </p:cm>
  <p:cm authorId="1" dt="2022-03-29T15:39:52.104" idx="36">
    <p:pos x="10" y="106"/>
    <p:text>Only include Fred fire on top of thermos and then drain red</p:text>
    <p:extLst>
      <p:ext uri="{C676402C-5697-4E1C-873F-D02D1690AC5C}">
        <p15:threadingInfo xmlns:p15="http://schemas.microsoft.com/office/powerpoint/2012/main" timeZoneBias="240">
          <p15:parentCm authorId="1" idx="35"/>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2-03-29T15:35:58.290" idx="37">
    <p:pos x="10" y="10"/>
    <p:text>Separate the slides and then Morph the slides so that the image really transforms </p:text>
    <p:extLst>
      <p:ext uri="{C676402C-5697-4E1C-873F-D02D1690AC5C}">
        <p15:threadingInfo xmlns:p15="http://schemas.microsoft.com/office/powerpoint/2012/main" timeZoneBias="240"/>
      </p:ext>
    </p:extLst>
  </p:cm>
  <p:cm authorId="1" dt="2022-03-29T15:40:24.642" idx="38">
    <p:pos x="10" y="106"/>
    <p:text>Keep fire on thermos and transition the fire to ball. Then thermos replaced by knife and transition the knife</p:text>
    <p:extLst>
      <p:ext uri="{C676402C-5697-4E1C-873F-D02D1690AC5C}">
        <p15:threadingInfo xmlns:p15="http://schemas.microsoft.com/office/powerpoint/2012/main" timeZoneBias="240">
          <p15:parentCm authorId="1" idx="37"/>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2-03-29T15:42:21.264" idx="39">
    <p:pos x="10" y="10"/>
    <p:text>Attention is key concept here. Use better image . 2nd image is not needed </p:text>
    <p:extLst>
      <p:ext uri="{C676402C-5697-4E1C-873F-D02D1690AC5C}">
        <p15:threadingInfo xmlns:p15="http://schemas.microsoft.com/office/powerpoint/2012/main" timeZoneBias="2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2-03-29T15:44:11.316" idx="30">
    <p:pos x="10" y="10"/>
    <p:text>No image. Just words.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3-10-10T13:32:07.490" idx="3">
    <p:pos x="106" y="106"/>
    <p:text>Missing part of this audio</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3-10-16T10:56:42.957" idx="4">
    <p:pos x="10" y="10"/>
    <p:text>This slide is good</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3-29T15:20:29.299" idx="4">
    <p:pos x="10" y="10"/>
    <p:text>Practice, image with circuits (don't need to show control </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3-29T15:21:36.826" idx="5">
    <p:pos x="10" y="10"/>
    <p:text>Image (no text)</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3-29T15:21:51.820" idx="6">
    <p:pos x="10" y="10"/>
    <p:text>Let go fade above the guys head then fade in bulls eye </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03-29T15:27:50.153" idx="16">
    <p:pos x="10" y="10"/>
    <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03-29T15:29:12.068" idx="31">
    <p:pos x="10" y="10"/>
    <p:text>Imagine... place photo of thermos turning red , have sensory and good and bad image side by side. With acceptance - use previous hand and bolt image </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2-03-29T15:33:16.741" idx="32">
    <p:pos x="10" y="10"/>
    <p:text>No words except curiosity fade everything out and fade in "it will pass by"</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2401F-7060-4598-9902-21DFCDCCFD84}" type="datetimeFigureOut">
              <a:rPr lang="en-US" smtClean="0"/>
              <a:t>10/9/23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A040D-DD81-4295-A115-57C9059B8AE9}" type="slidenum">
              <a:rPr lang="en-US" smtClean="0"/>
              <a:t>‹#›</a:t>
            </a:fld>
            <a:endParaRPr lang="en-US"/>
          </a:p>
        </p:txBody>
      </p:sp>
    </p:spTree>
    <p:extLst>
      <p:ext uri="{BB962C8B-B14F-4D97-AF65-F5344CB8AC3E}">
        <p14:creationId xmlns:p14="http://schemas.microsoft.com/office/powerpoint/2010/main" val="1941984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Intro 1</a:t>
            </a:r>
          </a:p>
          <a:p>
            <a:r>
              <a:rPr lang="en-US" sz="1200" kern="1200" dirty="0">
                <a:solidFill>
                  <a:schemeClr val="tx1"/>
                </a:solidFill>
                <a:effectLst/>
                <a:latin typeface="+mn-lt"/>
                <a:ea typeface="+mn-ea"/>
                <a:cs typeface="+mn-cs"/>
              </a:rPr>
              <a:t>Your brain has the ability to turn pain up or down. The higher brain centers that register your thoughts and feelings send nerve fibers down to your spinal cord, where they can increase or decrease pain. With the right kind of mindset, your brain can release chemicals that change pain. For example, it can cause the release of opioids, natural pain-relieving chemicals. Morphine and other painkillers are opioids, too. They work by tapping into your brain’s opioid system; but the machinery in your brain for changing pain is already there.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Your mindset changes the experience of pain, by changing pain-related signals coming up to the brain from your spinal cord.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common strategies, like distraction or trying to ignore pain, may be helpful in some circumstances. But often, pain commands your attention. And so distraction doesn’t always work.</a:t>
            </a:r>
          </a:p>
          <a:p>
            <a:r>
              <a:rPr lang="en-US" sz="1200" b="1" kern="1200" dirty="0">
                <a:solidFill>
                  <a:schemeClr val="tx1"/>
                </a:solidFill>
                <a:effectLst/>
                <a:latin typeface="+mn-lt"/>
                <a:ea typeface="+mn-ea"/>
                <a:cs typeface="+mn-cs"/>
              </a:rPr>
              <a:t>We are going to teach you a different strategy, which might work in different ways than you think. For this study we want you to let go of any ideas you might have about how to control pain, and try out the strategy we are going to teach you.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2</a:t>
            </a:fld>
            <a:endParaRPr lang="en-US"/>
          </a:p>
        </p:txBody>
      </p:sp>
    </p:spTree>
    <p:extLst>
      <p:ext uri="{BB962C8B-B14F-4D97-AF65-F5344CB8AC3E}">
        <p14:creationId xmlns:p14="http://schemas.microsoft.com/office/powerpoint/2010/main" val="1736949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5306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7496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7674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631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5030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7351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0073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226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0033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37127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Your mindset changes the experience of pain, by changing pain-related signals coming up to the brain from your spinal cord. Some common strategies, like distraction or trying to ignore pain, may be helpful in some circumstances. But often, pain commands your attention. And so, distraction doesn’t always work.</a:t>
            </a:r>
          </a:p>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a:t>
            </a:fld>
            <a:endParaRPr lang="en-US"/>
          </a:p>
        </p:txBody>
      </p:sp>
    </p:spTree>
    <p:extLst>
      <p:ext uri="{BB962C8B-B14F-4D97-AF65-F5344CB8AC3E}">
        <p14:creationId xmlns:p14="http://schemas.microsoft.com/office/powerpoint/2010/main" val="984332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25</a:t>
            </a:fld>
            <a:endParaRPr lang="en-US"/>
          </a:p>
        </p:txBody>
      </p:sp>
    </p:spTree>
    <p:extLst>
      <p:ext uri="{BB962C8B-B14F-4D97-AF65-F5344CB8AC3E}">
        <p14:creationId xmlns:p14="http://schemas.microsoft.com/office/powerpoint/2010/main" val="139014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27</a:t>
            </a:fld>
            <a:endParaRPr lang="en-US"/>
          </a:p>
        </p:txBody>
      </p:sp>
    </p:spTree>
    <p:extLst>
      <p:ext uri="{BB962C8B-B14F-4D97-AF65-F5344CB8AC3E}">
        <p14:creationId xmlns:p14="http://schemas.microsoft.com/office/powerpoint/2010/main" val="387324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ctr">
              <a:lnSpc>
                <a:spcPct val="150000"/>
              </a:lnSpc>
              <a:spcBef>
                <a:spcPts val="0"/>
              </a:spcBef>
              <a:spcAft>
                <a:spcPts val="0"/>
              </a:spcAft>
              <a:buNone/>
            </a:pPr>
            <a:r>
              <a:rPr lang="en-US" sz="1200" dirty="0">
                <a:solidFill>
                  <a:schemeClr val="bg1"/>
                </a:solidFill>
                <a:effectLst/>
                <a:ea typeface="ＭＳ 明朝" panose="02020609040205080304" pitchFamily="17" charset="-128"/>
                <a:cs typeface="Times New Roman" panose="02020603050405020304" pitchFamily="18" charset="0"/>
              </a:rPr>
              <a:t>Imagine the </a:t>
            </a:r>
            <a:r>
              <a:rPr lang="en-US" sz="1200" dirty="0" err="1">
                <a:solidFill>
                  <a:schemeClr val="bg1"/>
                </a:solidFill>
                <a:effectLst/>
                <a:ea typeface="ＭＳ 明朝" panose="02020609040205080304" pitchFamily="17" charset="-128"/>
                <a:cs typeface="Times New Roman" panose="02020603050405020304" pitchFamily="18" charset="0"/>
              </a:rPr>
              <a:t>thermode</a:t>
            </a:r>
            <a:r>
              <a:rPr lang="en-US" sz="1200" dirty="0">
                <a:solidFill>
                  <a:schemeClr val="bg1"/>
                </a:solidFill>
                <a:effectLst/>
                <a:ea typeface="ＭＳ 明朝" panose="02020609040205080304" pitchFamily="17" charset="-128"/>
                <a:cs typeface="Times New Roman" panose="02020603050405020304" pitchFamily="18" charset="0"/>
              </a:rPr>
              <a:t> burning against your pressed skin.</a:t>
            </a:r>
          </a:p>
          <a:p>
            <a:pPr marL="0" marR="0" indent="0" algn="ctr">
              <a:lnSpc>
                <a:spcPct val="150000"/>
              </a:lnSpc>
              <a:spcBef>
                <a:spcPts val="0"/>
              </a:spcBef>
              <a:spcAft>
                <a:spcPts val="0"/>
              </a:spcAft>
              <a:buNone/>
            </a:pPr>
            <a:endParaRPr lang="en-US" sz="1200" dirty="0">
              <a:solidFill>
                <a:schemeClr val="bg1"/>
              </a:solidFill>
              <a:effectLst/>
              <a:ea typeface="ＭＳ 明朝" panose="02020609040205080304" pitchFamily="17" charset="-128"/>
              <a:cs typeface="Times New Roman" panose="02020603050405020304" pitchFamily="18" charset="0"/>
            </a:endParaRPr>
          </a:p>
          <a:p>
            <a:pPr marL="0" marR="0" indent="0" algn="ctr">
              <a:lnSpc>
                <a:spcPct val="150000"/>
              </a:lnSpc>
              <a:spcBef>
                <a:spcPts val="0"/>
              </a:spcBef>
              <a:spcAft>
                <a:spcPts val="0"/>
              </a:spcAft>
              <a:buNone/>
            </a:pPr>
            <a:r>
              <a:rPr lang="en-US" sz="1200" dirty="0">
                <a:solidFill>
                  <a:schemeClr val="bg1"/>
                </a:solidFill>
                <a:effectLst/>
                <a:ea typeface="ＭＳ 明朝" panose="02020609040205080304" pitchFamily="17" charset="-128"/>
                <a:cs typeface="Times New Roman" panose="02020603050405020304" pitchFamily="18" charset="0"/>
              </a:rPr>
              <a:t>The ‘negative’ sensations you feel are composed of two parts.  The sensory experience itself and your judgment of it, its ‘goodness’ or ‘badness.’ With </a:t>
            </a:r>
            <a:r>
              <a:rPr lang="en-US" sz="1200" b="1" dirty="0">
                <a:solidFill>
                  <a:schemeClr val="bg1"/>
                </a:solidFill>
                <a:effectLst/>
                <a:ea typeface="ＭＳ 明朝" panose="02020609040205080304" pitchFamily="17" charset="-128"/>
                <a:cs typeface="Times New Roman" panose="02020603050405020304" pitchFamily="18" charset="0"/>
              </a:rPr>
              <a:t>acceptance</a:t>
            </a:r>
            <a:r>
              <a:rPr lang="en-US" sz="1200" dirty="0">
                <a:solidFill>
                  <a:schemeClr val="bg1"/>
                </a:solidFill>
                <a:effectLst/>
                <a:ea typeface="ＭＳ 明朝" panose="02020609040205080304" pitchFamily="17" charset="-128"/>
                <a:cs typeface="Times New Roman" panose="02020603050405020304" pitchFamily="18" charset="0"/>
              </a:rPr>
              <a:t>, you are disengaging the brain circuits related to the ‘badness’ from the sensory experience.</a:t>
            </a:r>
          </a:p>
          <a:p>
            <a:pPr marL="0" marR="0" indent="0" algn="ctr">
              <a:lnSpc>
                <a:spcPct val="150000"/>
              </a:lnSpc>
              <a:spcBef>
                <a:spcPts val="0"/>
              </a:spcBef>
              <a:spcAft>
                <a:spcPts val="0"/>
              </a:spcAft>
              <a:buNone/>
            </a:pPr>
            <a:endParaRPr lang="en-US" sz="1200" dirty="0">
              <a:solidFill>
                <a:schemeClr val="bg1"/>
              </a:solidFill>
              <a:effectLst/>
              <a:ea typeface="ＭＳ 明朝" panose="02020609040205080304" pitchFamily="17" charset="-128"/>
              <a:cs typeface="Times New Roman" panose="02020603050405020304" pitchFamily="18" charset="0"/>
            </a:endParaRPr>
          </a:p>
          <a:p>
            <a:pPr marL="0" marR="0" indent="0" algn="ctr">
              <a:lnSpc>
                <a:spcPct val="150000"/>
              </a:lnSpc>
              <a:spcBef>
                <a:spcPts val="0"/>
              </a:spcBef>
              <a:spcAft>
                <a:spcPts val="0"/>
              </a:spcAft>
              <a:buNone/>
            </a:pPr>
            <a:r>
              <a:rPr lang="en-US" dirty="0">
                <a:solidFill>
                  <a:schemeClr val="bg1"/>
                </a:solidFill>
              </a:rPr>
              <a:t>Locate the sensation on your skin. Notice the sensation, but do not try to respond or react. Simply experience it for the sensation that it is. Feel how it feels pressed against your skin</a:t>
            </a:r>
            <a:endParaRPr lang="en-US" sz="1200" dirty="0">
              <a:solidFill>
                <a:schemeClr val="bg1"/>
              </a:solidFill>
              <a:effectLst/>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29</a:t>
            </a:fld>
            <a:endParaRPr lang="en-US"/>
          </a:p>
        </p:txBody>
      </p:sp>
    </p:spTree>
    <p:extLst>
      <p:ext uri="{BB962C8B-B14F-4D97-AF65-F5344CB8AC3E}">
        <p14:creationId xmlns:p14="http://schemas.microsoft.com/office/powerpoint/2010/main" val="154646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30</a:t>
            </a:fld>
            <a:endParaRPr lang="en-US"/>
          </a:p>
        </p:txBody>
      </p:sp>
    </p:spTree>
    <p:extLst>
      <p:ext uri="{BB962C8B-B14F-4D97-AF65-F5344CB8AC3E}">
        <p14:creationId xmlns:p14="http://schemas.microsoft.com/office/powerpoint/2010/main" val="909955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32</a:t>
            </a:fld>
            <a:endParaRPr lang="en-US"/>
          </a:p>
        </p:txBody>
      </p:sp>
    </p:spTree>
    <p:extLst>
      <p:ext uri="{BB962C8B-B14F-4D97-AF65-F5344CB8AC3E}">
        <p14:creationId xmlns:p14="http://schemas.microsoft.com/office/powerpoint/2010/main" val="2792622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34</a:t>
            </a:fld>
            <a:endParaRPr lang="en-US"/>
          </a:p>
        </p:txBody>
      </p:sp>
    </p:spTree>
    <p:extLst>
      <p:ext uri="{BB962C8B-B14F-4D97-AF65-F5344CB8AC3E}">
        <p14:creationId xmlns:p14="http://schemas.microsoft.com/office/powerpoint/2010/main" val="2953091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35</a:t>
            </a:fld>
            <a:endParaRPr lang="en-US"/>
          </a:p>
        </p:txBody>
      </p:sp>
    </p:spTree>
    <p:extLst>
      <p:ext uri="{BB962C8B-B14F-4D97-AF65-F5344CB8AC3E}">
        <p14:creationId xmlns:p14="http://schemas.microsoft.com/office/powerpoint/2010/main" val="2113948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dirty="0">
                <a:solidFill>
                  <a:schemeClr val="bg1"/>
                </a:solidFill>
              </a:rPr>
              <a:t>Can you remember the feeling?</a:t>
            </a:r>
          </a:p>
          <a:p>
            <a:pPr marL="0" indent="0" algn="ctr">
              <a:buNone/>
            </a:pPr>
            <a:r>
              <a:rPr lang="en-US" dirty="0">
                <a:solidFill>
                  <a:schemeClr val="bg1"/>
                </a:solidFill>
              </a:rPr>
              <a:t>When you see the following instructions:</a:t>
            </a:r>
          </a:p>
          <a:p>
            <a:pPr marL="0" indent="0" algn="ctr">
              <a:buNone/>
            </a:pPr>
            <a:endParaRPr lang="en-US" dirty="0">
              <a:solidFill>
                <a:schemeClr val="bg1"/>
              </a:solidFill>
            </a:endParaRPr>
          </a:p>
          <a:p>
            <a:pPr marL="0" indent="0" algn="ctr">
              <a:buNone/>
            </a:pPr>
            <a:r>
              <a:rPr lang="en-US" dirty="0">
                <a:solidFill>
                  <a:schemeClr val="bg1"/>
                </a:solidFill>
              </a:rPr>
              <a:t>Focus on your breath.</a:t>
            </a:r>
          </a:p>
          <a:p>
            <a:pPr marL="0" indent="0" algn="ctr">
              <a:buNone/>
            </a:pPr>
            <a:r>
              <a:rPr lang="en-US" dirty="0">
                <a:solidFill>
                  <a:schemeClr val="bg1"/>
                </a:solidFill>
              </a:rPr>
              <a:t>Feel your body float.</a:t>
            </a:r>
          </a:p>
          <a:p>
            <a:pPr marL="0" indent="0" algn="ctr">
              <a:buNone/>
            </a:pPr>
            <a:r>
              <a:rPr lang="en-US" dirty="0">
                <a:solidFill>
                  <a:schemeClr val="bg1"/>
                </a:solidFill>
              </a:rPr>
              <a:t>Accept the following sensations as they come.</a:t>
            </a:r>
          </a:p>
          <a:p>
            <a:pPr marL="0" indent="0" algn="ctr">
              <a:buNone/>
            </a:pPr>
            <a:r>
              <a:rPr lang="en-US" dirty="0">
                <a:solidFill>
                  <a:schemeClr val="bg1"/>
                </a:solidFill>
              </a:rPr>
              <a:t>Transform negative sensations into positive.</a:t>
            </a:r>
          </a:p>
          <a:p>
            <a:pPr marL="0" indent="0" algn="ctr">
              <a:buNone/>
            </a:pPr>
            <a:endParaRPr lang="en-US" dirty="0">
              <a:solidFill>
                <a:schemeClr val="bg1"/>
              </a:solidFill>
            </a:endParaRPr>
          </a:p>
          <a:p>
            <a:pPr marL="0" indent="0" algn="ctr">
              <a:buNone/>
            </a:pPr>
            <a:r>
              <a:rPr lang="en-US" dirty="0">
                <a:solidFill>
                  <a:schemeClr val="bg1"/>
                </a:solidFill>
              </a:rPr>
              <a:t>Tap into the feeling.</a:t>
            </a:r>
          </a:p>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36</a:t>
            </a:fld>
            <a:endParaRPr lang="en-US"/>
          </a:p>
        </p:txBody>
      </p:sp>
    </p:spTree>
    <p:extLst>
      <p:ext uri="{BB962C8B-B14F-4D97-AF65-F5344CB8AC3E}">
        <p14:creationId xmlns:p14="http://schemas.microsoft.com/office/powerpoint/2010/main" val="1962561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We are going to teach you a different strategy, which might work in different ways than you think. For this study we want you to let go of any ideas you might have about how to control pain and try out the strategy we are going to teach you. </a:t>
            </a:r>
          </a:p>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4</a:t>
            </a:fld>
            <a:endParaRPr lang="en-US"/>
          </a:p>
        </p:txBody>
      </p:sp>
    </p:spTree>
    <p:extLst>
      <p:ext uri="{BB962C8B-B14F-4D97-AF65-F5344CB8AC3E}">
        <p14:creationId xmlns:p14="http://schemas.microsoft.com/office/powerpoint/2010/main" val="1084859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2 </a:t>
            </a:r>
          </a:p>
          <a:p>
            <a:r>
              <a:rPr lang="en-US" sz="1200" kern="1200" dirty="0">
                <a:solidFill>
                  <a:schemeClr val="tx1"/>
                </a:solidFill>
                <a:effectLst/>
                <a:latin typeface="+mn-lt"/>
                <a:ea typeface="+mn-ea"/>
                <a:cs typeface="+mn-cs"/>
              </a:rPr>
              <a:t>A big part of whether the brain reduces or amplifies pain is about what it ‘believes’ the pain means. One of the things that can increase pain is the feeling that the pain is “wrong,” or “unacceptable,” and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that goes with that. If you feel like you must do something about the pain, but you can’t, that is a very bad feeling. So, the big part of the </a:t>
            </a:r>
            <a:r>
              <a:rPr lang="en-US" sz="1200" i="1" kern="1200" dirty="0">
                <a:solidFill>
                  <a:schemeClr val="tx1"/>
                </a:solidFill>
                <a:effectLst/>
                <a:latin typeface="+mn-lt"/>
                <a:ea typeface="+mn-ea"/>
                <a:cs typeface="+mn-cs"/>
              </a:rPr>
              <a:t>badness</a:t>
            </a:r>
            <a:r>
              <a:rPr lang="en-US" sz="1200" kern="1200" dirty="0">
                <a:solidFill>
                  <a:schemeClr val="tx1"/>
                </a:solidFill>
                <a:effectLst/>
                <a:latin typeface="+mn-lt"/>
                <a:ea typeface="+mn-ea"/>
                <a:cs typeface="+mn-cs"/>
              </a:rPr>
              <a:t> of pain is caused by the sense of urgency to do something about it, to avoid it. If you feel the urgency to avoid the experience, it may make the experience worse. It may also make it harder to control.</a:t>
            </a:r>
          </a:p>
          <a:p>
            <a:r>
              <a:rPr lang="en-US" sz="1200" kern="1200" dirty="0">
                <a:solidFill>
                  <a:schemeClr val="tx1"/>
                </a:solidFill>
                <a:effectLst/>
                <a:latin typeface="+mn-lt"/>
                <a:ea typeface="+mn-ea"/>
                <a:cs typeface="+mn-cs"/>
              </a:rPr>
              <a:t>On the other hand, things that can reduce pain are thoughts of openness and acceptance - realizing that you don’t always have to experience these sensations as unpleasant. So, the feeling that the pain is “okay” and “acceptable” can decrease pain. It will reduce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For example, even if I experience pain, it is okay. It is not going to damage my skin or finger, so I don’t need to react to it or worry about it.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7</a:t>
            </a:fld>
            <a:endParaRPr lang="en-US"/>
          </a:p>
        </p:txBody>
      </p:sp>
    </p:spTree>
    <p:extLst>
      <p:ext uri="{BB962C8B-B14F-4D97-AF65-F5344CB8AC3E}">
        <p14:creationId xmlns:p14="http://schemas.microsoft.com/office/powerpoint/2010/main" val="111537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2 </a:t>
            </a:r>
          </a:p>
          <a:p>
            <a:r>
              <a:rPr lang="en-US" sz="1200" kern="1200" dirty="0">
                <a:solidFill>
                  <a:schemeClr val="tx1"/>
                </a:solidFill>
                <a:effectLst/>
                <a:latin typeface="+mn-lt"/>
                <a:ea typeface="+mn-ea"/>
                <a:cs typeface="+mn-cs"/>
              </a:rPr>
              <a:t>A big part of whether the brain reduces or amplifies pain is about what it ‘believes’ the pain means. One of the things that can increase pain is the feeling that the pain is “wrong,” or “unacceptable,” and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that goes with that. If you feel like you must do something about the pain, but you can’t, that is a very bad feeling. So, the big part of the </a:t>
            </a:r>
            <a:r>
              <a:rPr lang="en-US" sz="1200" i="1" kern="1200" dirty="0">
                <a:solidFill>
                  <a:schemeClr val="tx1"/>
                </a:solidFill>
                <a:effectLst/>
                <a:latin typeface="+mn-lt"/>
                <a:ea typeface="+mn-ea"/>
                <a:cs typeface="+mn-cs"/>
              </a:rPr>
              <a:t>badness</a:t>
            </a:r>
            <a:r>
              <a:rPr lang="en-US" sz="1200" kern="1200" dirty="0">
                <a:solidFill>
                  <a:schemeClr val="tx1"/>
                </a:solidFill>
                <a:effectLst/>
                <a:latin typeface="+mn-lt"/>
                <a:ea typeface="+mn-ea"/>
                <a:cs typeface="+mn-cs"/>
              </a:rPr>
              <a:t> of pain is caused by the sense of urgency to do something about it, to avoid it. If you feel the urgency to avoid the experience, it may make the experience worse. It may also make it harder to control.</a:t>
            </a:r>
          </a:p>
          <a:p>
            <a:r>
              <a:rPr lang="en-US" sz="1200" kern="1200" dirty="0">
                <a:solidFill>
                  <a:schemeClr val="tx1"/>
                </a:solidFill>
                <a:effectLst/>
                <a:latin typeface="+mn-lt"/>
                <a:ea typeface="+mn-ea"/>
                <a:cs typeface="+mn-cs"/>
              </a:rPr>
              <a:t>On the other hand, things that can reduce pain are thoughts of openness and acceptance - realizing that you don’t always have to experience these sensations as unpleasant. So, the feeling that the pain is “okay” and “acceptable” can decrease pain. It will reduce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For example, even if I experience pain, it is okay. It is not going to damage my skin or finger, so I don’t need to react to it or worry about it.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8</a:t>
            </a:fld>
            <a:endParaRPr lang="en-US"/>
          </a:p>
        </p:txBody>
      </p:sp>
    </p:spTree>
    <p:extLst>
      <p:ext uri="{BB962C8B-B14F-4D97-AF65-F5344CB8AC3E}">
        <p14:creationId xmlns:p14="http://schemas.microsoft.com/office/powerpoint/2010/main" val="3891960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2 </a:t>
            </a:r>
          </a:p>
          <a:p>
            <a:r>
              <a:rPr lang="en-US" sz="1200" kern="1200" dirty="0">
                <a:solidFill>
                  <a:schemeClr val="tx1"/>
                </a:solidFill>
                <a:effectLst/>
                <a:latin typeface="+mn-lt"/>
                <a:ea typeface="+mn-ea"/>
                <a:cs typeface="+mn-cs"/>
              </a:rPr>
              <a:t>A big part of whether the brain reduces or amplifies pain is about what it ‘believes’ the pain means. One of the things that can increase pain is the feeling that the pain is “wrong,” or “unacceptable,” and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that goes with that. If you feel like you must do something about the pain, but you can’t, that is a very bad feeling. So, the big part of the </a:t>
            </a:r>
            <a:r>
              <a:rPr lang="en-US" sz="1200" i="1" kern="1200" dirty="0">
                <a:solidFill>
                  <a:schemeClr val="tx1"/>
                </a:solidFill>
                <a:effectLst/>
                <a:latin typeface="+mn-lt"/>
                <a:ea typeface="+mn-ea"/>
                <a:cs typeface="+mn-cs"/>
              </a:rPr>
              <a:t>badness</a:t>
            </a:r>
            <a:r>
              <a:rPr lang="en-US" sz="1200" kern="1200" dirty="0">
                <a:solidFill>
                  <a:schemeClr val="tx1"/>
                </a:solidFill>
                <a:effectLst/>
                <a:latin typeface="+mn-lt"/>
                <a:ea typeface="+mn-ea"/>
                <a:cs typeface="+mn-cs"/>
              </a:rPr>
              <a:t> of pain is caused by the sense of urgency to do something about it, to avoid it. If you feel the urgency to avoid the experience, it may make the experience worse. It may also make it harder to control.</a:t>
            </a:r>
          </a:p>
          <a:p>
            <a:r>
              <a:rPr lang="en-US" sz="1200" kern="1200" dirty="0">
                <a:solidFill>
                  <a:schemeClr val="tx1"/>
                </a:solidFill>
                <a:effectLst/>
                <a:latin typeface="+mn-lt"/>
                <a:ea typeface="+mn-ea"/>
                <a:cs typeface="+mn-cs"/>
              </a:rPr>
              <a:t>On the other hand, things that can reduce pain are thoughts of openness and acceptance - realizing that you don’t always have to experience these sensations as unpleasant. So, the feeling that the pain is “okay” and “acceptable” can decrease pain. It will reduce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For example, even if I experience pain, it is okay. It is not going to damage my skin or finger, so I don’t need to react to it or worry about it.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9</a:t>
            </a:fld>
            <a:endParaRPr lang="en-US"/>
          </a:p>
        </p:txBody>
      </p:sp>
    </p:spTree>
    <p:extLst>
      <p:ext uri="{BB962C8B-B14F-4D97-AF65-F5344CB8AC3E}">
        <p14:creationId xmlns:p14="http://schemas.microsoft.com/office/powerpoint/2010/main" val="2884456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2 </a:t>
            </a:r>
          </a:p>
          <a:p>
            <a:r>
              <a:rPr lang="en-US" sz="1200" kern="1200" dirty="0">
                <a:solidFill>
                  <a:schemeClr val="tx1"/>
                </a:solidFill>
                <a:effectLst/>
                <a:latin typeface="+mn-lt"/>
                <a:ea typeface="+mn-ea"/>
                <a:cs typeface="+mn-cs"/>
              </a:rPr>
              <a:t>A big part of whether the brain reduces or amplifies pain is about what it ‘believes’ the pain means. One of the things that can increase pain is the feeling that the pain is “wrong,” or “unacceptable,” and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that goes with that. If you feel like you must do something about the pain, but you can’t, that is a very bad feeling. So, the big part of the </a:t>
            </a:r>
            <a:r>
              <a:rPr lang="en-US" sz="1200" i="1" kern="1200" dirty="0">
                <a:solidFill>
                  <a:schemeClr val="tx1"/>
                </a:solidFill>
                <a:effectLst/>
                <a:latin typeface="+mn-lt"/>
                <a:ea typeface="+mn-ea"/>
                <a:cs typeface="+mn-cs"/>
              </a:rPr>
              <a:t>badness</a:t>
            </a:r>
            <a:r>
              <a:rPr lang="en-US" sz="1200" kern="1200" dirty="0">
                <a:solidFill>
                  <a:schemeClr val="tx1"/>
                </a:solidFill>
                <a:effectLst/>
                <a:latin typeface="+mn-lt"/>
                <a:ea typeface="+mn-ea"/>
                <a:cs typeface="+mn-cs"/>
              </a:rPr>
              <a:t> of pain is caused by the sense of urgency to do something about it, to avoid it. If you feel the urgency to avoid the experience, it may make the experience worse. It may also make it harder to control.</a:t>
            </a:r>
          </a:p>
          <a:p>
            <a:r>
              <a:rPr lang="en-US" sz="1200" kern="1200" dirty="0">
                <a:solidFill>
                  <a:schemeClr val="tx1"/>
                </a:solidFill>
                <a:effectLst/>
                <a:latin typeface="+mn-lt"/>
                <a:ea typeface="+mn-ea"/>
                <a:cs typeface="+mn-cs"/>
              </a:rPr>
              <a:t>On the other hand, things that can reduce pain are thoughts of openness and acceptance - realizing that you don’t always have to experience these sensations as unpleasant. So, the feeling that the pain is “okay” and “acceptable” can decrease pain. It will reduce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For example, even if I experience pain, it is okay. It is not going to damage my skin or finger, so I don’t need to react to it or worry about it.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10</a:t>
            </a:fld>
            <a:endParaRPr lang="en-US"/>
          </a:p>
        </p:txBody>
      </p:sp>
    </p:spTree>
    <p:extLst>
      <p:ext uri="{BB962C8B-B14F-4D97-AF65-F5344CB8AC3E}">
        <p14:creationId xmlns:p14="http://schemas.microsoft.com/office/powerpoint/2010/main" val="2250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will explain the Regulation strategy in more detail now and then train this Regulation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12</a:t>
            </a:fld>
            <a:endParaRPr lang="en-US"/>
          </a:p>
        </p:txBody>
      </p:sp>
    </p:spTree>
    <p:extLst>
      <p:ext uri="{BB962C8B-B14F-4D97-AF65-F5344CB8AC3E}">
        <p14:creationId xmlns:p14="http://schemas.microsoft.com/office/powerpoint/2010/main" val="1100661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2143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7740AF-410C-46C4-A64B-2956448146F9}" type="datetimeFigureOut">
              <a:rPr lang="en-US" smtClean="0"/>
              <a:t>10/9/23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384338072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740AF-410C-46C4-A64B-2956448146F9}" type="datetimeFigureOut">
              <a:rPr lang="en-US" smtClean="0"/>
              <a:t>10/9/23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149065843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740AF-410C-46C4-A64B-2956448146F9}" type="datetimeFigureOut">
              <a:rPr lang="en-US" smtClean="0"/>
              <a:t>10/9/23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354877065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740AF-410C-46C4-A64B-2956448146F9}" type="datetimeFigureOut">
              <a:rPr lang="en-US" smtClean="0"/>
              <a:t>10/9/23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265121380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740AF-410C-46C4-A64B-2956448146F9}" type="datetimeFigureOut">
              <a:rPr lang="en-US" smtClean="0"/>
              <a:t>10/9/23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330328658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7740AF-410C-46C4-A64B-2956448146F9}" type="datetimeFigureOut">
              <a:rPr lang="en-US" smtClean="0"/>
              <a:t>10/9/23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15983849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7740AF-410C-46C4-A64B-2956448146F9}" type="datetimeFigureOut">
              <a:rPr lang="en-US" smtClean="0"/>
              <a:t>10/9/23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102432563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7740AF-410C-46C4-A64B-2956448146F9}" type="datetimeFigureOut">
              <a:rPr lang="en-US" smtClean="0"/>
              <a:t>10/9/23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85071237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740AF-410C-46C4-A64B-2956448146F9}" type="datetimeFigureOut">
              <a:rPr lang="en-US" smtClean="0"/>
              <a:t>10/9/23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214076535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740AF-410C-46C4-A64B-2956448146F9}" type="datetimeFigureOut">
              <a:rPr lang="en-US" smtClean="0"/>
              <a:t>10/9/23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159381487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740AF-410C-46C4-A64B-2956448146F9}" type="datetimeFigureOut">
              <a:rPr lang="en-US" smtClean="0"/>
              <a:t>10/9/23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325586661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740AF-410C-46C4-A64B-2956448146F9}" type="datetimeFigureOut">
              <a:rPr lang="en-US" smtClean="0"/>
              <a:t>10/9/23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862A7F-5DC0-42F4-A504-93A9111ADC55}" type="slidenum">
              <a:rPr lang="en-US" smtClean="0"/>
              <a:t>‹#›</a:t>
            </a:fld>
            <a:endParaRPr lang="en-US"/>
          </a:p>
        </p:txBody>
      </p:sp>
    </p:spTree>
    <p:extLst>
      <p:ext uri="{BB962C8B-B14F-4D97-AF65-F5344CB8AC3E}">
        <p14:creationId xmlns:p14="http://schemas.microsoft.com/office/powerpoint/2010/main" val="1385666022"/>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8.tiff"/><Relationship Id="rId5" Type="http://schemas.openxmlformats.org/officeDocument/2006/relationships/image" Target="../media/image21.tiff"/><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22.tif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23.gif"/><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8.tiff"/><Relationship Id="rId5" Type="http://schemas.openxmlformats.org/officeDocument/2006/relationships/image" Target="../media/image21.tiff"/><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image" Target="../media/image24.gif"/></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microsoft.com/office/2007/relationships/media" Target="../media/media20.mp3"/><Relationship Id="rId7" Type="http://schemas.openxmlformats.org/officeDocument/2006/relationships/slideLayout" Target="../slideLayouts/slideLayout2.xml"/><Relationship Id="rId2" Type="http://schemas.openxmlformats.org/officeDocument/2006/relationships/audio" Target="../media/media19.wav"/><Relationship Id="rId1" Type="http://schemas.microsoft.com/office/2007/relationships/media" Target="../media/media19.wav"/><Relationship Id="rId6" Type="http://schemas.openxmlformats.org/officeDocument/2006/relationships/audio" Target="../media/media21.m4a"/><Relationship Id="rId11" Type="http://schemas.openxmlformats.org/officeDocument/2006/relationships/image" Target="../media/image26.tiff"/><Relationship Id="rId5" Type="http://schemas.microsoft.com/office/2007/relationships/media" Target="../media/media21.m4a"/><Relationship Id="rId10" Type="http://schemas.openxmlformats.org/officeDocument/2006/relationships/image" Target="../media/image25.tiff"/><Relationship Id="rId4" Type="http://schemas.openxmlformats.org/officeDocument/2006/relationships/audio" Target="../media/media20.mp3"/><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slideLayout" Target="../slideLayouts/slideLayout2.xml"/><Relationship Id="rId7" Type="http://schemas.openxmlformats.org/officeDocument/2006/relationships/image" Target="../media/image21.tiff"/><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8.tiff"/><Relationship Id="rId5" Type="http://schemas.openxmlformats.org/officeDocument/2006/relationships/image" Target="../media/image27.gif"/><Relationship Id="rId4" Type="http://schemas.openxmlformats.org/officeDocument/2006/relationships/notesSlide" Target="../notesSlides/notesSlide12.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gif"/><Relationship Id="rId4" Type="http://schemas.openxmlformats.org/officeDocument/2006/relationships/notesSlide" Target="../notesSlides/notesSlide1.xml"/><Relationship Id="rId9"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png"/><Relationship Id="rId5" Type="http://schemas.openxmlformats.org/officeDocument/2006/relationships/image" Target="../media/image28.tiff"/><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30.tiff"/><Relationship Id="rId5" Type="http://schemas.openxmlformats.org/officeDocument/2006/relationships/image" Target="../media/image29.gif"/><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comments" Target="../comments/comment5.xml"/><Relationship Id="rId5" Type="http://schemas.openxmlformats.org/officeDocument/2006/relationships/image" Target="../media/image1.png"/><Relationship Id="rId4" Type="http://schemas.openxmlformats.org/officeDocument/2006/relationships/image" Target="../media/image31.tiff"/></Relationships>
</file>

<file path=ppt/slides/_rels/slide27.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slideLayout" Target="../slideLayouts/slideLayout2.xml"/><Relationship Id="rId7" Type="http://schemas.openxmlformats.org/officeDocument/2006/relationships/image" Target="../media/image36.png"/><Relationship Id="rId12" Type="http://schemas.openxmlformats.org/officeDocument/2006/relationships/comments" Target="../comments/comment8.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35.tiff"/><Relationship Id="rId11" Type="http://schemas.openxmlformats.org/officeDocument/2006/relationships/image" Target="../media/image1.png"/><Relationship Id="rId5" Type="http://schemas.openxmlformats.org/officeDocument/2006/relationships/image" Target="../media/image34.tiff"/><Relationship Id="rId10" Type="http://schemas.openxmlformats.org/officeDocument/2006/relationships/image" Target="../media/image37.tiff"/><Relationship Id="rId4" Type="http://schemas.openxmlformats.org/officeDocument/2006/relationships/notesSlide" Target="../notesSlides/notesSlide22.xml"/><Relationship Id="rId9" Type="http://schemas.openxmlformats.org/officeDocument/2006/relationships/image" Target="../media/image18.tiff"/></Relationships>
</file>

<file path=ppt/slides/_rels/slide3.xml.rels><?xml version="1.0" encoding="UTF-8" standalone="yes"?>
<Relationships xmlns="http://schemas.openxmlformats.org/package/2006/relationships"><Relationship Id="rId8" Type="http://schemas.openxmlformats.org/officeDocument/2006/relationships/image" Target="../media/image5.gif"/><Relationship Id="rId3" Type="http://schemas.microsoft.com/office/2007/relationships/media" Target="../media/media4.m4a"/><Relationship Id="rId7" Type="http://schemas.openxmlformats.org/officeDocument/2006/relationships/image" Target="../media/image1.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notesSlide" Target="../notesSlides/notesSlide2.xml"/><Relationship Id="rId5" Type="http://schemas.openxmlformats.org/officeDocument/2006/relationships/slideLayout" Target="../slideLayouts/slideLayout2.xml"/><Relationship Id="rId10" Type="http://schemas.openxmlformats.org/officeDocument/2006/relationships/image" Target="../media/image7.jpeg"/><Relationship Id="rId4" Type="http://schemas.openxmlformats.org/officeDocument/2006/relationships/audio" Target="../media/media4.m4a"/><Relationship Id="rId9" Type="http://schemas.openxmlformats.org/officeDocument/2006/relationships/image" Target="../media/image6.tiff"/></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9.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1.png"/><Relationship Id="rId5" Type="http://schemas.openxmlformats.org/officeDocument/2006/relationships/image" Target="../media/image38.png"/><Relationship Id="rId4"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1.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comments" Target="../comments/comment10.xml"/><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comments" Target="../comments/comment11.xml"/><Relationship Id="rId4" Type="http://schemas.openxmlformats.org/officeDocument/2006/relationships/image" Target="../media/image36.png"/><Relationship Id="rId9" Type="http://schemas.openxmlformats.org/officeDocument/2006/relationships/image" Target="../media/image1.png"/></Relationships>
</file>

<file path=ppt/slides/_rels/slide3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slideLayout" Target="../slideLayouts/slideLayout2.xml"/><Relationship Id="rId7" Type="http://schemas.openxmlformats.org/officeDocument/2006/relationships/image" Target="../media/image41.png"/><Relationship Id="rId12" Type="http://schemas.openxmlformats.org/officeDocument/2006/relationships/comments" Target="../comments/comment12.xml"/><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46.tiff"/><Relationship Id="rId11" Type="http://schemas.openxmlformats.org/officeDocument/2006/relationships/image" Target="../media/image1.png"/><Relationship Id="rId5" Type="http://schemas.openxmlformats.org/officeDocument/2006/relationships/image" Target="../media/image45.tiff"/><Relationship Id="rId10" Type="http://schemas.openxmlformats.org/officeDocument/2006/relationships/image" Target="../media/image44.svg"/><Relationship Id="rId4" Type="http://schemas.openxmlformats.org/officeDocument/2006/relationships/notesSlide" Target="../notesSlides/notesSlide25.xml"/><Relationship Id="rId9" Type="http://schemas.openxmlformats.org/officeDocument/2006/relationships/image" Target="../media/image43.png"/></Relationships>
</file>

<file path=ppt/slides/_rels/slide35.xml.rels><?xml version="1.0" encoding="UTF-8" standalone="yes"?>
<Relationships xmlns="http://schemas.openxmlformats.org/package/2006/relationships"><Relationship Id="rId8" Type="http://schemas.openxmlformats.org/officeDocument/2006/relationships/comments" Target="../comments/comment13.xml"/><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48.tiff"/><Relationship Id="rId5" Type="http://schemas.openxmlformats.org/officeDocument/2006/relationships/image" Target="../media/image47.tiff"/><Relationship Id="rId4"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comments" Target="../comments/comment14.xml"/><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3.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microsoft.com/office/2007/relationships/media" Target="../media/media7.m4a"/><Relationship Id="rId7" Type="http://schemas.openxmlformats.org/officeDocument/2006/relationships/image" Target="../media/image1.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2.png"/><Relationship Id="rId5" Type="http://schemas.openxmlformats.org/officeDocument/2006/relationships/slideLayout" Target="../slideLayouts/slideLayout2.xml"/><Relationship Id="rId4" Type="http://schemas.openxmlformats.org/officeDocument/2006/relationships/audio" Target="../media/media7.m4a"/></Relationships>
</file>

<file path=ppt/slides/_rels/slide6.xml.rels><?xml version="1.0" encoding="UTF-8" standalone="yes"?>
<Relationships xmlns="http://schemas.openxmlformats.org/package/2006/relationships"><Relationship Id="rId8" Type="http://schemas.openxmlformats.org/officeDocument/2006/relationships/comments" Target="../comments/comment2.xml"/><Relationship Id="rId3" Type="http://schemas.microsoft.com/office/2007/relationships/media" Target="../media/media9.m4a"/><Relationship Id="rId7" Type="http://schemas.openxmlformats.org/officeDocument/2006/relationships/image" Target="../media/image1.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3.png"/><Relationship Id="rId5" Type="http://schemas.openxmlformats.org/officeDocument/2006/relationships/slideLayout" Target="../slideLayouts/slideLayout2.xml"/><Relationship Id="rId4" Type="http://schemas.openxmlformats.org/officeDocument/2006/relationships/audio" Target="../media/media9.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5.tiff"/><Relationship Id="rId5" Type="http://schemas.openxmlformats.org/officeDocument/2006/relationships/image" Target="../media/image14.gif"/><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0.sv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9.png"/><Relationship Id="rId5" Type="http://schemas.openxmlformats.org/officeDocument/2006/relationships/image" Target="../media/image18.tiff"/><Relationship Id="rId4" Type="http://schemas.openxmlformats.org/officeDocument/2006/relationships/notesSlide" Target="../notesSlides/notesSlide6.xml"/><Relationship Id="rId9" Type="http://schemas.openxmlformats.org/officeDocument/2006/relationships/comments" Target="../comments/commen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D5A60B7-A637-CC49-8D2C-EBE3EE94EDEE}"/>
              </a:ext>
            </a:extLst>
          </p:cNvPr>
          <p:cNvSpPr txBox="1">
            <a:spLocks/>
          </p:cNvSpPr>
          <p:nvPr/>
        </p:nvSpPr>
        <p:spPr>
          <a:xfrm>
            <a:off x="838200" y="-471054"/>
            <a:ext cx="10515600" cy="55285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8000" b="1" dirty="0">
                <a:latin typeface="Bahnschrift" panose="020B0502040204020203" pitchFamily="34" charset="0"/>
              </a:rPr>
              <a:t>Welcome</a:t>
            </a:r>
          </a:p>
          <a:p>
            <a:pPr>
              <a:lnSpc>
                <a:spcPct val="150000"/>
              </a:lnSpc>
            </a:pPr>
            <a:r>
              <a:rPr lang="en-US" sz="3200" dirty="0">
                <a:latin typeface="Bahnschrift" panose="020B0502040204020203" pitchFamily="34" charset="0"/>
              </a:rPr>
              <a:t>The following presentation will guide you through a training on how to prepare your mind for the upcoming experience</a:t>
            </a:r>
            <a:endParaRPr lang="en-US" sz="3600" dirty="0">
              <a:latin typeface="Bahnschrift" panose="020B0502040204020203" pitchFamily="34" charset="0"/>
            </a:endParaRPr>
          </a:p>
        </p:txBody>
      </p:sp>
      <p:pic>
        <p:nvPicPr>
          <p:cNvPr id="7" name="Accept 1 Welcome 1.m4a">
            <a:hlinkClick r:id="" action="ppaction://media"/>
            <a:extLst>
              <a:ext uri="{FF2B5EF4-FFF2-40B4-BE49-F238E27FC236}">
                <a16:creationId xmlns:a16="http://schemas.microsoft.com/office/drawing/2014/main" id="{794ACF57-1430-406A-3FFA-5CB71BA9FDC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0" y="51318"/>
            <a:ext cx="812800" cy="812800"/>
          </a:xfrm>
          <a:prstGeom prst="rect">
            <a:avLst/>
          </a:prstGeom>
        </p:spPr>
      </p:pic>
    </p:spTree>
    <p:extLst>
      <p:ext uri="{BB962C8B-B14F-4D97-AF65-F5344CB8AC3E}">
        <p14:creationId xmlns:p14="http://schemas.microsoft.com/office/powerpoint/2010/main" val="2963694754"/>
      </p:ext>
    </p:extLst>
  </p:cSld>
  <p:clrMapOvr>
    <a:masterClrMapping/>
  </p:clrMapOvr>
  <mc:AlternateContent xmlns:mc="http://schemas.openxmlformats.org/markup-compatibility/2006" xmlns:p14="http://schemas.microsoft.com/office/powerpoint/2010/main">
    <mc:Choice Requires="p14">
      <p:transition spd="med" p14:dur="700" advClick="0" advTm="7500">
        <p:fade/>
      </p:transition>
    </mc:Choice>
    <mc:Fallback xmlns="">
      <p:transition spd="med" advClick="0" advTm="7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98" fill="hold"/>
                                        <p:tgtEl>
                                          <p:spTgt spid="7"/>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3000"/>
                                        <p:tgtEl>
                                          <p:spTgt spid="3"/>
                                        </p:tgtEl>
                                      </p:cBhvr>
                                    </p:animEffect>
                                  </p:childTnLst>
                                </p:cTn>
                              </p:par>
                            </p:childTnLst>
                          </p:cTn>
                        </p:par>
                        <p:par>
                          <p:cTn id="10" fill="hold">
                            <p:stCondLst>
                              <p:cond delay="9498"/>
                            </p:stCondLst>
                            <p:childTnLst>
                              <p:par>
                                <p:cTn id="11" presetID="10" presetClass="exit" presetSubtype="0" fill="hold" grpId="1" nodeType="afterEffect">
                                  <p:stCondLst>
                                    <p:cond delay="550"/>
                                  </p:stCondLst>
                                  <p:childTnLst>
                                    <p:animEffect transition="out" filter="fade">
                                      <p:cBhvr>
                                        <p:cTn id="12" dur="1250"/>
                                        <p:tgtEl>
                                          <p:spTgt spid="3"/>
                                        </p:tgtEl>
                                      </p:cBhvr>
                                    </p:animEffect>
                                    <p:set>
                                      <p:cBhvr>
                                        <p:cTn id="13" dur="1" fill="hold">
                                          <p:stCondLst>
                                            <p:cond delay="12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7"/>
                </p:tgtEl>
              </p:cMediaNode>
            </p:audio>
          </p:childTnLst>
        </p:cTn>
      </p:par>
    </p:tnLst>
    <p:bldLst>
      <p:bldP spid="3" grpId="0"/>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2211710" y="4755464"/>
            <a:ext cx="7768580" cy="841641"/>
          </a:xfrm>
          <a:prstGeom prst="rect">
            <a:avLst/>
          </a:prstGeom>
          <a:noFill/>
        </p:spPr>
        <p:txBody>
          <a:bodyPr wrap="square" rtlCol="0">
            <a:spAutoFit/>
          </a:bodyPr>
          <a:lstStyle/>
          <a:p>
            <a:pPr algn="ctr">
              <a:lnSpc>
                <a:spcPct val="150000"/>
              </a:lnSpc>
            </a:pPr>
            <a:r>
              <a:rPr lang="en-US" sz="3600" b="1" dirty="0">
                <a:solidFill>
                  <a:schemeClr val="accent6">
                    <a:lumMod val="75000"/>
                  </a:schemeClr>
                </a:solidFill>
                <a:latin typeface="Bahnschrift" panose="020B0502040204020203" pitchFamily="34" charset="0"/>
                <a:cs typeface="Calibri" panose="020F0502020204030204" pitchFamily="34" charset="0"/>
              </a:rPr>
              <a:t>openness</a:t>
            </a:r>
            <a:endParaRPr lang="en-US" sz="2400" dirty="0">
              <a:solidFill>
                <a:schemeClr val="accent6">
                  <a:lumMod val="75000"/>
                </a:schemeClr>
              </a:solidFill>
              <a:latin typeface="Bahnschrift" panose="020B0502040204020203" pitchFamily="34" charset="0"/>
              <a:cs typeface="Helvetica"/>
            </a:endParaRPr>
          </a:p>
        </p:txBody>
      </p:sp>
      <p:pic>
        <p:nvPicPr>
          <p:cNvPr id="5" name="Picture 4">
            <a:extLst>
              <a:ext uri="{FF2B5EF4-FFF2-40B4-BE49-F238E27FC236}">
                <a16:creationId xmlns:a16="http://schemas.microsoft.com/office/drawing/2014/main" id="{9E731F41-4B0C-E442-9A76-88641F32B1B5}"/>
              </a:ext>
            </a:extLst>
          </p:cNvPr>
          <p:cNvPicPr>
            <a:picLocks noChangeAspect="1"/>
          </p:cNvPicPr>
          <p:nvPr/>
        </p:nvPicPr>
        <p:blipFill rotWithShape="1">
          <a:blip r:embed="rId5"/>
          <a:srcRect b="18120"/>
          <a:stretch/>
        </p:blipFill>
        <p:spPr>
          <a:xfrm>
            <a:off x="3591849" y="1401631"/>
            <a:ext cx="4379633" cy="3586030"/>
          </a:xfrm>
          <a:prstGeom prst="rect">
            <a:avLst/>
          </a:prstGeom>
        </p:spPr>
      </p:pic>
      <p:pic>
        <p:nvPicPr>
          <p:cNvPr id="7" name="Picture 6">
            <a:extLst>
              <a:ext uri="{FF2B5EF4-FFF2-40B4-BE49-F238E27FC236}">
                <a16:creationId xmlns:a16="http://schemas.microsoft.com/office/drawing/2014/main" id="{C8F02230-B907-ED4D-BEDA-A8E176790692}"/>
              </a:ext>
            </a:extLst>
          </p:cNvPr>
          <p:cNvPicPr>
            <a:picLocks noChangeAspect="1"/>
          </p:cNvPicPr>
          <p:nvPr/>
        </p:nvPicPr>
        <p:blipFill rotWithShape="1">
          <a:blip r:embed="rId6"/>
          <a:srcRect b="24309"/>
          <a:stretch/>
        </p:blipFill>
        <p:spPr>
          <a:xfrm>
            <a:off x="4413274" y="1644554"/>
            <a:ext cx="2806430" cy="2124217"/>
          </a:xfrm>
          <a:prstGeom prst="rect">
            <a:avLst/>
          </a:prstGeom>
        </p:spPr>
      </p:pic>
      <p:sp>
        <p:nvSpPr>
          <p:cNvPr id="3" name="TextBox 2">
            <a:extLst>
              <a:ext uri="{FF2B5EF4-FFF2-40B4-BE49-F238E27FC236}">
                <a16:creationId xmlns:a16="http://schemas.microsoft.com/office/drawing/2014/main" id="{7C68B58F-254C-F940-AF58-0BFE6E9C2F2C}"/>
              </a:ext>
            </a:extLst>
          </p:cNvPr>
          <p:cNvSpPr txBox="1"/>
          <p:nvPr/>
        </p:nvSpPr>
        <p:spPr>
          <a:xfrm>
            <a:off x="4875089" y="4950774"/>
            <a:ext cx="2640466" cy="646331"/>
          </a:xfrm>
          <a:prstGeom prst="rect">
            <a:avLst/>
          </a:prstGeom>
          <a:noFill/>
        </p:spPr>
        <p:txBody>
          <a:bodyPr wrap="none" rtlCol="0">
            <a:spAutoFit/>
          </a:bodyPr>
          <a:lstStyle/>
          <a:p>
            <a:r>
              <a:rPr lang="en-US" sz="3600" b="1" dirty="0">
                <a:solidFill>
                  <a:schemeClr val="accent6">
                    <a:lumMod val="75000"/>
                  </a:schemeClr>
                </a:solidFill>
                <a:latin typeface="Bahnschrift" panose="020B0502040204020203" pitchFamily="34" charset="0"/>
              </a:rPr>
              <a:t>acceptance </a:t>
            </a:r>
          </a:p>
        </p:txBody>
      </p:sp>
      <p:pic>
        <p:nvPicPr>
          <p:cNvPr id="4" name="Accept 10 Acceptance 1.m4a">
            <a:hlinkClick r:id="" action="ppaction://media"/>
            <a:extLst>
              <a:ext uri="{FF2B5EF4-FFF2-40B4-BE49-F238E27FC236}">
                <a16:creationId xmlns:a16="http://schemas.microsoft.com/office/drawing/2014/main" id="{64B11404-A9E3-2A7B-F44E-D939A11EBA0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0"/>
            <a:ext cx="812800" cy="812800"/>
          </a:xfrm>
          <a:prstGeom prst="rect">
            <a:avLst/>
          </a:prstGeom>
        </p:spPr>
      </p:pic>
    </p:spTree>
    <p:extLst>
      <p:ext uri="{BB962C8B-B14F-4D97-AF65-F5344CB8AC3E}">
        <p14:creationId xmlns:p14="http://schemas.microsoft.com/office/powerpoint/2010/main" val="527996210"/>
      </p:ext>
    </p:extLst>
  </p:cSld>
  <p:clrMapOvr>
    <a:masterClrMapping/>
  </p:clrMapOvr>
  <mc:AlternateContent xmlns:mc="http://schemas.openxmlformats.org/markup-compatibility/2006" xmlns:p14="http://schemas.microsoft.com/office/powerpoint/2010/main">
    <mc:Choice Requires="p14">
      <p:transition spd="med" p14:dur="700" advClick="0" advTm="14000">
        <p:fade/>
      </p:transition>
    </mc:Choice>
    <mc:Fallback xmlns="">
      <p:transition spd="med" advClick="0" advTm="1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13"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xit" presetSubtype="0" fill="hold" grpId="1" nodeType="withEffect">
                                  <p:stCondLst>
                                    <p:cond delay="750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xit" presetSubtype="0" fill="hold" nodeType="withEffect">
                                  <p:stCondLst>
                                    <p:cond delay="1900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xit" presetSubtype="0" fill="hold" nodeType="withEffect">
                                  <p:stCondLst>
                                    <p:cond delay="1900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10" presetClass="entr" presetSubtype="0" fill="hold" grpId="0" nodeType="withEffect">
                                  <p:stCondLst>
                                    <p:cond delay="75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xit" presetSubtype="0" fill="hold" grpId="1" nodeType="withEffect">
                                  <p:stCondLst>
                                    <p:cond delay="1900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endCondLst>
                </p:cTn>
                <p:tgtEl>
                  <p:spTgt spid="4"/>
                </p:tgtEl>
              </p:cMediaNode>
            </p:audio>
          </p:childTnLst>
        </p:cTn>
      </p:par>
    </p:tnLst>
    <p:bldLst>
      <p:bldP spid="6" grpId="0"/>
      <p:bldP spid="6" grpId="1"/>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B5D0E9-958A-FA45-A005-12A910769895}"/>
              </a:ext>
            </a:extLst>
          </p:cNvPr>
          <p:cNvPicPr>
            <a:picLocks noChangeAspect="1"/>
          </p:cNvPicPr>
          <p:nvPr/>
        </p:nvPicPr>
        <p:blipFill rotWithShape="1">
          <a:blip r:embed="rId4"/>
          <a:srcRect b="18052"/>
          <a:stretch/>
        </p:blipFill>
        <p:spPr>
          <a:xfrm>
            <a:off x="4099096" y="1792576"/>
            <a:ext cx="3993808" cy="3272848"/>
          </a:xfrm>
          <a:prstGeom prst="rect">
            <a:avLst/>
          </a:prstGeom>
        </p:spPr>
      </p:pic>
      <p:sp>
        <p:nvSpPr>
          <p:cNvPr id="7" name="TextBox 6">
            <a:extLst>
              <a:ext uri="{FF2B5EF4-FFF2-40B4-BE49-F238E27FC236}">
                <a16:creationId xmlns:a16="http://schemas.microsoft.com/office/drawing/2014/main" id="{0AEB1B62-9D1C-D24B-988F-98506FAB54C8}"/>
              </a:ext>
            </a:extLst>
          </p:cNvPr>
          <p:cNvSpPr txBox="1"/>
          <p:nvPr/>
        </p:nvSpPr>
        <p:spPr>
          <a:xfrm>
            <a:off x="4275630" y="4990437"/>
            <a:ext cx="3640740" cy="646331"/>
          </a:xfrm>
          <a:prstGeom prst="rect">
            <a:avLst/>
          </a:prstGeom>
          <a:noFill/>
        </p:spPr>
        <p:txBody>
          <a:bodyPr wrap="none" rtlCol="0">
            <a:spAutoFit/>
          </a:bodyPr>
          <a:lstStyle/>
          <a:p>
            <a:r>
              <a:rPr lang="en-US" sz="3600" b="1" dirty="0">
                <a:solidFill>
                  <a:schemeClr val="accent6">
                    <a:lumMod val="75000"/>
                  </a:schemeClr>
                </a:solidFill>
                <a:latin typeface="Bahnschrift" panose="020B0502040204020203" pitchFamily="34" charset="0"/>
              </a:rPr>
              <a:t>reduced urgency</a:t>
            </a:r>
          </a:p>
        </p:txBody>
      </p:sp>
      <p:pic>
        <p:nvPicPr>
          <p:cNvPr id="3" name="Accept 11 Reduced Urgency 1.m4a">
            <a:hlinkClick r:id="" action="ppaction://media"/>
            <a:extLst>
              <a:ext uri="{FF2B5EF4-FFF2-40B4-BE49-F238E27FC236}">
                <a16:creationId xmlns:a16="http://schemas.microsoft.com/office/drawing/2014/main" id="{B6BDECDA-96F7-3D54-1935-48AD6A2A19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211" y="0"/>
            <a:ext cx="812800" cy="812800"/>
          </a:xfrm>
          <a:prstGeom prst="rect">
            <a:avLst/>
          </a:prstGeom>
        </p:spPr>
      </p:pic>
    </p:spTree>
    <p:extLst>
      <p:ext uri="{BB962C8B-B14F-4D97-AF65-F5344CB8AC3E}">
        <p14:creationId xmlns:p14="http://schemas.microsoft.com/office/powerpoint/2010/main" val="1633952332"/>
      </p:ext>
    </p:extLst>
  </p:cSld>
  <p:clrMapOvr>
    <a:masterClrMapping/>
  </p:clrMapOvr>
  <mc:AlternateContent xmlns:mc="http://schemas.openxmlformats.org/markup-compatibility/2006" xmlns:p14="http://schemas.microsoft.com/office/powerpoint/2010/main">
    <mc:Choice Requires="p14">
      <p:transition spd="med" p14:dur="700" advClick="0" advTm="13000">
        <p:fade/>
      </p:transition>
    </mc:Choice>
    <mc:Fallback xmlns="">
      <p:transition spd="med"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25" fill="hold"/>
                                        <p:tgtEl>
                                          <p:spTgt spid="3"/>
                                        </p:tgtEl>
                                      </p:cBhvr>
                                    </p:cmd>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xit" presetSubtype="0" fill="hold" nodeType="withEffect">
                                  <p:stCondLst>
                                    <p:cond delay="1550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xit" presetSubtype="0" fill="hold" grpId="0" nodeType="withEffect">
                                  <p:stCondLst>
                                    <p:cond delay="15500"/>
                                  </p:stCondLst>
                                  <p:childTnLst>
                                    <p:animEffect transition="out" filter="fade">
                                      <p:cBhvr>
                                        <p:cTn id="17" dur="500"/>
                                        <p:tgtEl>
                                          <p:spTgt spid="7">
                                            <p:txEl>
                                              <p:pRg st="0" end="0"/>
                                            </p:txEl>
                                          </p:spTgt>
                                        </p:tgtEl>
                                      </p:cBhvr>
                                    </p:animEffect>
                                    <p:set>
                                      <p:cBhvr>
                                        <p:cTn id="18" dur="1" fill="hold">
                                          <p:stCondLst>
                                            <p:cond delay="499"/>
                                          </p:stCondLst>
                                        </p:cTn>
                                        <p:tgtEl>
                                          <p:spTgt spid="7">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3"/>
                </p:tgtEl>
              </p:cMediaNode>
            </p:audio>
          </p:childTnLst>
        </p:cTn>
      </p:par>
    </p:tnLst>
    <p:bldLst>
      <p:bldP spid="7"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849141-0802-D849-ADB1-38E90CABA896}"/>
              </a:ext>
            </a:extLst>
          </p:cNvPr>
          <p:cNvSpPr/>
          <p:nvPr/>
        </p:nvSpPr>
        <p:spPr>
          <a:xfrm>
            <a:off x="762000" y="2594797"/>
            <a:ext cx="10668000" cy="829714"/>
          </a:xfrm>
          <a:prstGeom prst="rect">
            <a:avLst/>
          </a:prstGeom>
        </p:spPr>
        <p:txBody>
          <a:bodyPr wrap="square">
            <a:spAutoFit/>
          </a:bodyPr>
          <a:lstStyle/>
          <a:p>
            <a:pPr algn="ctr">
              <a:lnSpc>
                <a:spcPct val="150000"/>
              </a:lnSpc>
            </a:pPr>
            <a:r>
              <a:rPr lang="en-US" sz="3600" dirty="0">
                <a:latin typeface="Bahnschrift" panose="020B0502040204020203" pitchFamily="34" charset="0"/>
                <a:cs typeface="Helvetica"/>
              </a:rPr>
              <a:t>Three parts:</a:t>
            </a:r>
          </a:p>
        </p:txBody>
      </p:sp>
      <p:pic>
        <p:nvPicPr>
          <p:cNvPr id="5" name="Accept 12 Three parts 1.m4a">
            <a:hlinkClick r:id="" action="ppaction://media"/>
            <a:extLst>
              <a:ext uri="{FF2B5EF4-FFF2-40B4-BE49-F238E27FC236}">
                <a16:creationId xmlns:a16="http://schemas.microsoft.com/office/drawing/2014/main" id="{2BB49B38-BEA1-66F1-C2EF-38F8A9BEAC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515982846"/>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2"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xit" presetSubtype="0" fill="hold" grpId="1" nodeType="withEffect">
                                  <p:stCondLst>
                                    <p:cond delay="600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2394647" y="4449103"/>
            <a:ext cx="7402703" cy="2149178"/>
          </a:xfrm>
          <a:prstGeom prst="rect">
            <a:avLst/>
          </a:prstGeom>
          <a:noFill/>
        </p:spPr>
        <p:txBody>
          <a:bodyPr wrap="square" rtlCol="0">
            <a:spAutoFit/>
          </a:bodyPr>
          <a:lstStyle/>
          <a:p>
            <a:pPr algn="ctr">
              <a:lnSpc>
                <a:spcPct val="150000"/>
              </a:lnSpc>
            </a:pPr>
            <a:r>
              <a:rPr lang="en-US" sz="3600" b="1" dirty="0">
                <a:solidFill>
                  <a:schemeClr val="accent6">
                    <a:lumMod val="75000"/>
                  </a:schemeClr>
                </a:solidFill>
                <a:latin typeface="Bahnschrift" panose="020B0502040204020203" pitchFamily="34" charset="0"/>
                <a:cs typeface="Helvetica"/>
              </a:rPr>
              <a:t>#1) prepare</a:t>
            </a:r>
            <a:endParaRPr lang="en-US" sz="2800" dirty="0">
              <a:solidFill>
                <a:schemeClr val="accent6">
                  <a:lumMod val="75000"/>
                </a:schemeClr>
              </a:solidFill>
              <a:latin typeface="Bahnschrift" panose="020B0502040204020203" pitchFamily="34" charset="0"/>
              <a:cs typeface="Helvetica"/>
            </a:endParaRPr>
          </a:p>
          <a:p>
            <a:pPr algn="ctr">
              <a:lnSpc>
                <a:spcPct val="150000"/>
              </a:lnSpc>
            </a:pPr>
            <a:endParaRPr lang="en-US" sz="2800" dirty="0">
              <a:solidFill>
                <a:schemeClr val="accent6">
                  <a:lumMod val="75000"/>
                </a:schemeClr>
              </a:solidFill>
              <a:latin typeface="Bahnschrift" panose="020B0502040204020203" pitchFamily="34" charset="0"/>
              <a:cs typeface="Helvetica"/>
            </a:endParaRPr>
          </a:p>
          <a:p>
            <a:pPr algn="ctr">
              <a:lnSpc>
                <a:spcPct val="150000"/>
              </a:lnSpc>
            </a:pPr>
            <a:r>
              <a:rPr lang="en-US" sz="2800" dirty="0">
                <a:solidFill>
                  <a:schemeClr val="accent6">
                    <a:lumMod val="75000"/>
                  </a:schemeClr>
                </a:solidFill>
                <a:latin typeface="Bahnschrift" panose="020B0502040204020203" pitchFamily="34" charset="0"/>
                <a:cs typeface="Helvetica"/>
              </a:rPr>
              <a:t> </a:t>
            </a:r>
            <a:endParaRPr lang="en-US" dirty="0">
              <a:solidFill>
                <a:schemeClr val="accent6">
                  <a:lumMod val="75000"/>
                </a:schemeClr>
              </a:solidFill>
              <a:latin typeface="Bahnschrift" panose="020B0502040204020203" pitchFamily="34" charset="0"/>
              <a:cs typeface="Helvetica"/>
            </a:endParaRPr>
          </a:p>
        </p:txBody>
      </p:sp>
      <p:pic>
        <p:nvPicPr>
          <p:cNvPr id="27" name="Picture 2" descr="[effects output image]">
            <a:extLst>
              <a:ext uri="{FF2B5EF4-FFF2-40B4-BE49-F238E27FC236}">
                <a16:creationId xmlns:a16="http://schemas.microsoft.com/office/drawing/2014/main" id="{33F8D66D-0EE2-4041-9CBE-24F45F45E3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984" r="18526"/>
          <a:stretch/>
        </p:blipFill>
        <p:spPr bwMode="auto">
          <a:xfrm>
            <a:off x="4272239" y="812800"/>
            <a:ext cx="4561921" cy="355352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ADC0035-4933-1144-A398-55AAA7CCD185}"/>
              </a:ext>
            </a:extLst>
          </p:cNvPr>
          <p:cNvSpPr/>
          <p:nvPr/>
        </p:nvSpPr>
        <p:spPr>
          <a:xfrm>
            <a:off x="2595382" y="4366324"/>
            <a:ext cx="7001231" cy="837473"/>
          </a:xfrm>
          <a:prstGeom prst="rect">
            <a:avLst/>
          </a:prstGeom>
        </p:spPr>
        <p:txBody>
          <a:bodyPr wrap="square">
            <a:spAutoFit/>
          </a:bodyPr>
          <a:lstStyle/>
          <a:p>
            <a:pPr algn="ctr">
              <a:lnSpc>
                <a:spcPct val="150000"/>
              </a:lnSpc>
            </a:pPr>
            <a:r>
              <a:rPr lang="en-US" sz="3600" b="1" dirty="0">
                <a:solidFill>
                  <a:schemeClr val="accent6">
                    <a:lumMod val="75000"/>
                  </a:schemeClr>
                </a:solidFill>
                <a:latin typeface="Bahnschrift" panose="020B0502040204020203" pitchFamily="34" charset="0"/>
                <a:cs typeface="Helvetica"/>
              </a:rPr>
              <a:t>focus</a:t>
            </a:r>
            <a:endParaRPr lang="en-US" sz="3600" dirty="0">
              <a:solidFill>
                <a:schemeClr val="accent6">
                  <a:lumMod val="75000"/>
                </a:schemeClr>
              </a:solidFill>
              <a:latin typeface="Bahnschrift" panose="020B0502040204020203" pitchFamily="34" charset="0"/>
              <a:cs typeface="Helvetica"/>
            </a:endParaRPr>
          </a:p>
        </p:txBody>
      </p:sp>
      <p:sp>
        <p:nvSpPr>
          <p:cNvPr id="16" name="Rectangle 15">
            <a:extLst>
              <a:ext uri="{FF2B5EF4-FFF2-40B4-BE49-F238E27FC236}">
                <a16:creationId xmlns:a16="http://schemas.microsoft.com/office/drawing/2014/main" id="{7A090510-92CA-3241-BAA6-2C601AC60B92}"/>
              </a:ext>
            </a:extLst>
          </p:cNvPr>
          <p:cNvSpPr/>
          <p:nvPr/>
        </p:nvSpPr>
        <p:spPr>
          <a:xfrm>
            <a:off x="2394647" y="4366324"/>
            <a:ext cx="7402703" cy="920252"/>
          </a:xfrm>
          <a:prstGeom prst="rect">
            <a:avLst/>
          </a:prstGeom>
        </p:spPr>
        <p:txBody>
          <a:bodyPr wrap="square">
            <a:spAutoFit/>
          </a:bodyPr>
          <a:lstStyle/>
          <a:p>
            <a:pPr algn="ctr">
              <a:lnSpc>
                <a:spcPct val="150000"/>
              </a:lnSpc>
            </a:pPr>
            <a:r>
              <a:rPr lang="en-US" sz="4000" b="1" dirty="0">
                <a:solidFill>
                  <a:schemeClr val="accent6">
                    <a:lumMod val="75000"/>
                  </a:schemeClr>
                </a:solidFill>
                <a:latin typeface="Bahnschrift" panose="020B0502040204020203" pitchFamily="34" charset="0"/>
                <a:cs typeface="Helvetica"/>
              </a:rPr>
              <a:t>receptive</a:t>
            </a:r>
            <a:endParaRPr lang="en-US" sz="4000" dirty="0">
              <a:solidFill>
                <a:schemeClr val="accent6">
                  <a:lumMod val="75000"/>
                </a:schemeClr>
              </a:solidFill>
              <a:latin typeface="Bahnschrift" panose="020B0502040204020203" pitchFamily="34" charset="0"/>
            </a:endParaRPr>
          </a:p>
        </p:txBody>
      </p:sp>
      <p:pic>
        <p:nvPicPr>
          <p:cNvPr id="2" name="Accept 13 First part 1.m4a">
            <a:hlinkClick r:id="" action="ppaction://media"/>
            <a:extLst>
              <a:ext uri="{FF2B5EF4-FFF2-40B4-BE49-F238E27FC236}">
                <a16:creationId xmlns:a16="http://schemas.microsoft.com/office/drawing/2014/main" id="{135B5378-5B32-7CB2-156C-3A07FEF1F37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812800" cy="812800"/>
          </a:xfrm>
          <a:prstGeom prst="rect">
            <a:avLst/>
          </a:prstGeom>
        </p:spPr>
      </p:pic>
    </p:spTree>
    <p:extLst>
      <p:ext uri="{BB962C8B-B14F-4D97-AF65-F5344CB8AC3E}">
        <p14:creationId xmlns:p14="http://schemas.microsoft.com/office/powerpoint/2010/main" val="4122791931"/>
      </p:ext>
    </p:extLst>
  </p:cSld>
  <p:clrMapOvr>
    <a:masterClrMapping/>
  </p:clrMapOvr>
  <mc:AlternateContent xmlns:mc="http://schemas.openxmlformats.org/markup-compatibility/2006" xmlns:p14="http://schemas.microsoft.com/office/powerpoint/2010/main">
    <mc:Choice Requires="p14">
      <p:transition spd="med" p14:dur="700" advClick="0" advTm="24000">
        <p:fade/>
      </p:transition>
    </mc:Choice>
    <mc:Fallback xmlns="">
      <p:transition spd="med" advClick="0" advTm="2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07"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xit" presetSubtype="0" fill="hold" grpId="1" nodeType="withEffect">
                                  <p:stCondLst>
                                    <p:cond delay="2350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xit" presetSubtype="0" fill="hold" nodeType="withEffect">
                                  <p:stCondLst>
                                    <p:cond delay="25000"/>
                                  </p:stCondLst>
                                  <p:childTnLst>
                                    <p:animEffect transition="out" filter="fade">
                                      <p:cBhvr>
                                        <p:cTn id="17" dur="500"/>
                                        <p:tgtEl>
                                          <p:spTgt spid="27"/>
                                        </p:tgtEl>
                                      </p:cBhvr>
                                    </p:animEffect>
                                    <p:set>
                                      <p:cBhvr>
                                        <p:cTn id="18" dur="1" fill="hold">
                                          <p:stCondLst>
                                            <p:cond delay="499"/>
                                          </p:stCondLst>
                                        </p:cTn>
                                        <p:tgtEl>
                                          <p:spTgt spid="27"/>
                                        </p:tgtEl>
                                        <p:attrNameLst>
                                          <p:attrName>style.visibility</p:attrName>
                                        </p:attrNameLst>
                                      </p:cBhvr>
                                      <p:to>
                                        <p:strVal val="hidden"/>
                                      </p:to>
                                    </p:set>
                                  </p:childTnLst>
                                </p:cTn>
                              </p:par>
                              <p:par>
                                <p:cTn id="19" presetID="10" presetClass="entr" presetSubtype="0" fill="hold" nodeType="withEffect">
                                  <p:stCondLst>
                                    <p:cond delay="1400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500"/>
                                        <p:tgtEl>
                                          <p:spTgt spid="15">
                                            <p:txEl>
                                              <p:pRg st="0" end="0"/>
                                            </p:txEl>
                                          </p:spTgt>
                                        </p:tgtEl>
                                      </p:cBhvr>
                                    </p:animEffect>
                                  </p:childTnLst>
                                </p:cTn>
                              </p:par>
                              <p:par>
                                <p:cTn id="22" presetID="10" presetClass="entr" presetSubtype="0" fill="hold" nodeType="withEffect">
                                  <p:stCondLst>
                                    <p:cond delay="19500"/>
                                  </p:stCondLst>
                                  <p:childTnLst>
                                    <p:set>
                                      <p:cBhvr>
                                        <p:cTn id="23" dur="1" fill="hold">
                                          <p:stCondLst>
                                            <p:cond delay="0"/>
                                          </p:stCondLst>
                                        </p:cTn>
                                        <p:tgtEl>
                                          <p:spTgt spid="16">
                                            <p:txEl>
                                              <p:pRg st="0" end="0"/>
                                            </p:txEl>
                                          </p:spTgt>
                                        </p:tgtEl>
                                        <p:attrNameLst>
                                          <p:attrName>style.visibility</p:attrName>
                                        </p:attrNameLst>
                                      </p:cBhvr>
                                      <p:to>
                                        <p:strVal val="visible"/>
                                      </p:to>
                                    </p:set>
                                    <p:animEffect transition="in" filter="fade">
                                      <p:cBhvr>
                                        <p:cTn id="24" dur="500"/>
                                        <p:tgtEl>
                                          <p:spTgt spid="16">
                                            <p:txEl>
                                              <p:pRg st="0" end="0"/>
                                            </p:txEl>
                                          </p:spTgt>
                                        </p:tgtEl>
                                      </p:cBhvr>
                                    </p:animEffect>
                                  </p:childTnLst>
                                </p:cTn>
                              </p:par>
                              <p:par>
                                <p:cTn id="25" presetID="10" presetClass="exit" presetSubtype="0" fill="hold" grpId="2" nodeType="withEffect">
                                  <p:stCondLst>
                                    <p:cond delay="1400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0" nodeType="withEffect">
                                  <p:stCondLst>
                                    <p:cond delay="19500"/>
                                  </p:stCondLst>
                                  <p:childTnLst>
                                    <p:animEffect transition="out" filter="fade">
                                      <p:cBhvr>
                                        <p:cTn id="29" dur="500"/>
                                        <p:tgtEl>
                                          <p:spTgt spid="15">
                                            <p:txEl>
                                              <p:pRg st="0" end="0"/>
                                            </p:txEl>
                                          </p:spTgt>
                                        </p:tgtEl>
                                      </p:cBhvr>
                                    </p:animEffect>
                                    <p:set>
                                      <p:cBhvr>
                                        <p:cTn id="30" dur="1" fill="hold">
                                          <p:stCondLst>
                                            <p:cond delay="499"/>
                                          </p:stCondLst>
                                        </p:cTn>
                                        <p:tgtEl>
                                          <p:spTgt spid="15">
                                            <p:txEl>
                                              <p:pRg st="0" end="0"/>
                                            </p:txEl>
                                          </p:spTgt>
                                        </p:tgtEl>
                                        <p:attrNameLst>
                                          <p:attrName>style.visibility</p:attrName>
                                        </p:attrNameLst>
                                      </p:cBhvr>
                                      <p:to>
                                        <p:strVal val="hidden"/>
                                      </p:to>
                                    </p:set>
                                  </p:childTnLst>
                                </p:cTn>
                              </p:par>
                              <p:par>
                                <p:cTn id="31" presetID="10" presetClass="exit" presetSubtype="0" fill="hold" grpId="0" nodeType="withEffect">
                                  <p:stCondLst>
                                    <p:cond delay="25000"/>
                                  </p:stCondLst>
                                  <p:childTnLst>
                                    <p:animEffect transition="out" filter="fade">
                                      <p:cBhvr>
                                        <p:cTn id="32" dur="500"/>
                                        <p:tgtEl>
                                          <p:spTgt spid="16">
                                            <p:txEl>
                                              <p:pRg st="0" end="0"/>
                                            </p:txEl>
                                          </p:spTgt>
                                        </p:tgtEl>
                                      </p:cBhvr>
                                    </p:animEffect>
                                    <p:set>
                                      <p:cBhvr>
                                        <p:cTn id="33" dur="1" fill="hold">
                                          <p:stCondLst>
                                            <p:cond delay="499"/>
                                          </p:stCondLst>
                                        </p:cTn>
                                        <p:tgtEl>
                                          <p:spTgt spid="1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2"/>
                </p:tgtEl>
              </p:cMediaNode>
            </p:audio>
          </p:childTnLst>
        </p:cTn>
      </p:par>
    </p:tnLst>
    <p:bldLst>
      <p:bldP spid="3" grpId="0"/>
      <p:bldP spid="3" grpId="1"/>
      <p:bldP spid="3" grpId="2"/>
      <p:bldP spid="15" grpId="0" build="allAtOnce"/>
      <p:bldP spid="16" grpId="0"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6EBE6A-3525-3B44-A623-D415ABC21B7B}"/>
              </a:ext>
            </a:extLst>
          </p:cNvPr>
          <p:cNvPicPr>
            <a:picLocks noChangeAspect="1"/>
          </p:cNvPicPr>
          <p:nvPr/>
        </p:nvPicPr>
        <p:blipFill rotWithShape="1">
          <a:blip r:embed="rId5"/>
          <a:srcRect b="18120"/>
          <a:stretch/>
        </p:blipFill>
        <p:spPr>
          <a:xfrm>
            <a:off x="3908788" y="1443266"/>
            <a:ext cx="3879273" cy="3176337"/>
          </a:xfrm>
          <a:prstGeom prst="rect">
            <a:avLst/>
          </a:prstGeom>
        </p:spPr>
      </p:pic>
      <p:sp>
        <p:nvSpPr>
          <p:cNvPr id="3" name="TextBox 2"/>
          <p:cNvSpPr txBox="1"/>
          <p:nvPr/>
        </p:nvSpPr>
        <p:spPr>
          <a:xfrm>
            <a:off x="2208577" y="4370403"/>
            <a:ext cx="7774845" cy="837473"/>
          </a:xfrm>
          <a:prstGeom prst="rect">
            <a:avLst/>
          </a:prstGeom>
          <a:noFill/>
        </p:spPr>
        <p:txBody>
          <a:bodyPr wrap="square" rtlCol="0">
            <a:spAutoFit/>
          </a:bodyPr>
          <a:lstStyle/>
          <a:p>
            <a:pPr algn="ctr">
              <a:lnSpc>
                <a:spcPct val="150000"/>
              </a:lnSpc>
            </a:pPr>
            <a:r>
              <a:rPr lang="en-US" sz="3600" b="1" dirty="0">
                <a:solidFill>
                  <a:schemeClr val="accent6">
                    <a:lumMod val="75000"/>
                  </a:schemeClr>
                </a:solidFill>
                <a:latin typeface="Bahnschrift" panose="020B0502040204020203" pitchFamily="34" charset="0"/>
                <a:cs typeface="Helvetica"/>
              </a:rPr>
              <a:t>#2) acceptance</a:t>
            </a:r>
            <a:endParaRPr lang="en-US" sz="3600" dirty="0">
              <a:solidFill>
                <a:schemeClr val="accent6">
                  <a:lumMod val="75000"/>
                </a:schemeClr>
              </a:solidFill>
              <a:latin typeface="Bahnschrift" panose="020B0502040204020203" pitchFamily="34" charset="0"/>
              <a:cs typeface="Helvetica"/>
            </a:endParaRPr>
          </a:p>
        </p:txBody>
      </p:sp>
      <p:pic>
        <p:nvPicPr>
          <p:cNvPr id="4" name="Picture 3">
            <a:extLst>
              <a:ext uri="{FF2B5EF4-FFF2-40B4-BE49-F238E27FC236}">
                <a16:creationId xmlns:a16="http://schemas.microsoft.com/office/drawing/2014/main" id="{3EB7E0D8-AAED-054C-870B-583A9802DD10}"/>
              </a:ext>
            </a:extLst>
          </p:cNvPr>
          <p:cNvPicPr>
            <a:picLocks noChangeAspect="1"/>
          </p:cNvPicPr>
          <p:nvPr/>
        </p:nvPicPr>
        <p:blipFill rotWithShape="1">
          <a:blip r:embed="rId6"/>
          <a:srcRect b="24309"/>
          <a:stretch/>
        </p:blipFill>
        <p:spPr>
          <a:xfrm>
            <a:off x="4730213" y="1519182"/>
            <a:ext cx="2485804" cy="1881532"/>
          </a:xfrm>
          <a:prstGeom prst="rect">
            <a:avLst/>
          </a:prstGeom>
        </p:spPr>
      </p:pic>
      <p:pic>
        <p:nvPicPr>
          <p:cNvPr id="7" name="Accept 14 Second Part 1.m4a">
            <a:hlinkClick r:id="" action="ppaction://media"/>
            <a:extLst>
              <a:ext uri="{FF2B5EF4-FFF2-40B4-BE49-F238E27FC236}">
                <a16:creationId xmlns:a16="http://schemas.microsoft.com/office/drawing/2014/main" id="{843AC4D4-5538-B806-F8AF-4DB203DDAF8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0"/>
            <a:ext cx="812800" cy="812800"/>
          </a:xfrm>
          <a:prstGeom prst="rect">
            <a:avLst/>
          </a:prstGeom>
        </p:spPr>
      </p:pic>
    </p:spTree>
    <p:extLst>
      <p:ext uri="{BB962C8B-B14F-4D97-AF65-F5344CB8AC3E}">
        <p14:creationId xmlns:p14="http://schemas.microsoft.com/office/powerpoint/2010/main" val="607034241"/>
      </p:ext>
    </p:extLst>
  </p:cSld>
  <p:clrMapOvr>
    <a:masterClrMapping/>
  </p:clrMapOvr>
  <mc:AlternateContent xmlns:mc="http://schemas.openxmlformats.org/markup-compatibility/2006" xmlns:p14="http://schemas.microsoft.com/office/powerpoint/2010/main">
    <mc:Choice Requires="p14">
      <p:transition spd="med" p14:dur="700" advClick="0" advTm="12800">
        <p:fade/>
      </p:transition>
    </mc:Choice>
    <mc:Fallback xmlns="">
      <p:transition spd="med" advClick="0" advTm="128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08" fill="hold"/>
                                        <p:tgtEl>
                                          <p:spTgt spid="7"/>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xit" presetSubtype="0" fill="hold" nodeType="withEffect">
                                  <p:stCondLst>
                                    <p:cond delay="1600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par>
                                <p:cTn id="19" presetID="10" presetClass="exit" presetSubtype="0" fill="hold" nodeType="withEffect">
                                  <p:stCondLst>
                                    <p:cond delay="1600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xit" presetSubtype="0" fill="hold" grpId="1" nodeType="withEffect">
                                  <p:stCondLst>
                                    <p:cond delay="1600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7"/>
                </p:tgtEl>
              </p:cMediaNode>
            </p:audio>
          </p:childTnLst>
        </p:cTn>
      </p:par>
    </p:tnLst>
    <p:bldLst>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313031-0DEC-314E-9E3F-A928B9838A9A}"/>
              </a:ext>
            </a:extLst>
          </p:cNvPr>
          <p:cNvSpPr>
            <a:spLocks noGrp="1"/>
          </p:cNvSpPr>
          <p:nvPr>
            <p:ph idx="1"/>
          </p:nvPr>
        </p:nvSpPr>
        <p:spPr>
          <a:xfrm>
            <a:off x="3254968" y="5172075"/>
            <a:ext cx="5682064" cy="2045681"/>
          </a:xfrm>
        </p:spPr>
        <p:txBody>
          <a:bodyPr>
            <a:noAutofit/>
          </a:bodyPr>
          <a:lstStyle/>
          <a:p>
            <a:pPr marL="0" indent="0" algn="ctr">
              <a:lnSpc>
                <a:spcPct val="160000"/>
              </a:lnSpc>
              <a:buNone/>
            </a:pPr>
            <a:r>
              <a:rPr lang="en-US" sz="3600" b="1" dirty="0">
                <a:solidFill>
                  <a:schemeClr val="accent6">
                    <a:lumMod val="75000"/>
                  </a:schemeClr>
                </a:solidFill>
                <a:latin typeface="Bahnschrift" panose="020B0502040204020203" pitchFamily="34" charset="0"/>
                <a:cs typeface="Helvetica"/>
              </a:rPr>
              <a:t>#3) transforming</a:t>
            </a:r>
            <a:endParaRPr lang="en-US" sz="3200" dirty="0">
              <a:solidFill>
                <a:schemeClr val="accent6">
                  <a:lumMod val="75000"/>
                </a:schemeClr>
              </a:solidFill>
              <a:latin typeface="Bahnschrift" panose="020B0502040204020203" pitchFamily="34" charset="0"/>
            </a:endParaRPr>
          </a:p>
        </p:txBody>
      </p:sp>
      <p:pic>
        <p:nvPicPr>
          <p:cNvPr id="4104" name="Picture 8" descr="[effects output image]">
            <a:extLst>
              <a:ext uri="{FF2B5EF4-FFF2-40B4-BE49-F238E27FC236}">
                <a16:creationId xmlns:a16="http://schemas.microsoft.com/office/drawing/2014/main" id="{F20F5C11-002F-1D4B-9A8C-F9F8293301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484" y="-923925"/>
            <a:ext cx="5315032" cy="6096000"/>
          </a:xfrm>
          <a:prstGeom prst="rect">
            <a:avLst/>
          </a:prstGeom>
          <a:noFill/>
          <a:extLst>
            <a:ext uri="{909E8E84-426E-40DD-AFC4-6F175D3DCCD1}">
              <a14:hiddenFill xmlns:a14="http://schemas.microsoft.com/office/drawing/2010/main">
                <a:solidFill>
                  <a:srgbClr val="FFFFFF"/>
                </a:solidFill>
              </a14:hiddenFill>
            </a:ext>
          </a:extLst>
        </p:spPr>
      </p:pic>
      <p:pic>
        <p:nvPicPr>
          <p:cNvPr id="4" name="Accept 15 Third Part 1.m4a">
            <a:hlinkClick r:id="" action="ppaction://media"/>
            <a:extLst>
              <a:ext uri="{FF2B5EF4-FFF2-40B4-BE49-F238E27FC236}">
                <a16:creationId xmlns:a16="http://schemas.microsoft.com/office/drawing/2014/main" id="{D6DBF94A-D3F5-FFCB-A597-B06ECA658A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198" y="0"/>
            <a:ext cx="812800" cy="812800"/>
          </a:xfrm>
          <a:prstGeom prst="rect">
            <a:avLst/>
          </a:prstGeom>
        </p:spPr>
      </p:pic>
    </p:spTree>
    <p:extLst>
      <p:ext uri="{BB962C8B-B14F-4D97-AF65-F5344CB8AC3E}">
        <p14:creationId xmlns:p14="http://schemas.microsoft.com/office/powerpoint/2010/main" val="2742376238"/>
      </p:ext>
    </p:extLst>
  </p:cSld>
  <p:clrMapOvr>
    <a:masterClrMapping/>
  </p:clrMapOvr>
  <mc:AlternateContent xmlns:mc="http://schemas.openxmlformats.org/markup-compatibility/2006" xmlns:p14="http://schemas.microsoft.com/office/powerpoint/2010/main">
    <mc:Choice Requires="p14">
      <p:transition spd="med" p14:dur="700" advClick="0" advTm="9000">
        <p:fade/>
      </p:transition>
    </mc:Choice>
    <mc:Fallback xmlns="">
      <p:transition spd="med"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57"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4104"/>
                                        </p:tgtEl>
                                        <p:attrNameLst>
                                          <p:attrName>style.visibility</p:attrName>
                                        </p:attrNameLst>
                                      </p:cBhvr>
                                      <p:to>
                                        <p:strVal val="visible"/>
                                      </p:to>
                                    </p:set>
                                    <p:animEffect transition="in" filter="fade">
                                      <p:cBhvr>
                                        <p:cTn id="12" dur="500"/>
                                        <p:tgtEl>
                                          <p:spTgt spid="4104"/>
                                        </p:tgtEl>
                                      </p:cBhvr>
                                    </p:animEffect>
                                  </p:childTnLst>
                                </p:cTn>
                              </p:par>
                              <p:par>
                                <p:cTn id="13" presetID="10" presetClass="exit" presetSubtype="0" fill="hold" grpId="1" nodeType="withEffect">
                                  <p:stCondLst>
                                    <p:cond delay="11000"/>
                                  </p:stCondLst>
                                  <p:childTnLst>
                                    <p:animEffect transition="out" filter="fade">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0" presetClass="exit" presetSubtype="0" fill="hold" nodeType="withEffect">
                                  <p:stCondLst>
                                    <p:cond delay="11000"/>
                                  </p:stCondLst>
                                  <p:childTnLst>
                                    <p:animEffect transition="out" filter="fade">
                                      <p:cBhvr>
                                        <p:cTn id="17" dur="500"/>
                                        <p:tgtEl>
                                          <p:spTgt spid="4104"/>
                                        </p:tgtEl>
                                      </p:cBhvr>
                                    </p:animEffect>
                                    <p:set>
                                      <p:cBhvr>
                                        <p:cTn id="18" dur="1" fill="hold">
                                          <p:stCondLst>
                                            <p:cond delay="499"/>
                                          </p:stCondLst>
                                        </p:cTn>
                                        <p:tgtEl>
                                          <p:spTgt spid="4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4"/>
                </p:tgtEl>
              </p:cMediaNode>
            </p:audio>
          </p:childTnLst>
        </p:cTn>
      </p:par>
    </p:tnLst>
    <p:bldLst>
      <p:bldP spid="3" grpId="0" build="p"/>
      <p:bldP spid="3" grpI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68437__pinkyfinger__piano-a" descr="68437__pinkyfinger__piano-a">
            <a:hlinkClick r:id="" action="ppaction://media"/>
            <a:extLst>
              <a:ext uri="{FF2B5EF4-FFF2-40B4-BE49-F238E27FC236}">
                <a16:creationId xmlns:a16="http://schemas.microsoft.com/office/drawing/2014/main" id="{E5F5E22C-BDB3-BB46-BDD7-FAE3001BBBC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0" y="0"/>
            <a:ext cx="812800" cy="812800"/>
          </a:xfrm>
          <a:prstGeom prst="rect">
            <a:avLst/>
          </a:prstGeom>
        </p:spPr>
      </p:pic>
      <p:pic>
        <p:nvPicPr>
          <p:cNvPr id="6" name="Untitled 1 - 3:21:22, 12.57 PM" descr="Untitled 1 - 3:21:22, 12.57 PM">
            <a:hlinkClick r:id="" action="ppaction://media"/>
            <a:extLst>
              <a:ext uri="{FF2B5EF4-FFF2-40B4-BE49-F238E27FC236}">
                <a16:creationId xmlns:a16="http://schemas.microsoft.com/office/drawing/2014/main" id="{19A63CBD-475D-DB42-9C84-1AE19AC49A36}"/>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0" y="812799"/>
            <a:ext cx="812800" cy="812800"/>
          </a:xfrm>
          <a:prstGeom prst="rect">
            <a:avLst/>
          </a:prstGeom>
        </p:spPr>
      </p:pic>
      <p:sp>
        <p:nvSpPr>
          <p:cNvPr id="8" name="Rectangle 7">
            <a:extLst>
              <a:ext uri="{FF2B5EF4-FFF2-40B4-BE49-F238E27FC236}">
                <a16:creationId xmlns:a16="http://schemas.microsoft.com/office/drawing/2014/main" id="{A1165ECC-3BC8-834A-835F-5EC5AD7A6923}"/>
              </a:ext>
            </a:extLst>
          </p:cNvPr>
          <p:cNvSpPr/>
          <p:nvPr/>
        </p:nvSpPr>
        <p:spPr>
          <a:xfrm>
            <a:off x="557839" y="3110902"/>
            <a:ext cx="11076317" cy="1668470"/>
          </a:xfrm>
          <a:prstGeom prst="rect">
            <a:avLst/>
          </a:prstGeom>
        </p:spPr>
        <p:txBody>
          <a:bodyPr wrap="square">
            <a:spAutoFit/>
          </a:bodyPr>
          <a:lstStyle/>
          <a:p>
            <a:pPr algn="ctr">
              <a:lnSpc>
                <a:spcPct val="150000"/>
              </a:lnSpc>
            </a:pPr>
            <a:r>
              <a:rPr lang="en-US" sz="3600" b="1" dirty="0">
                <a:solidFill>
                  <a:schemeClr val="accent2">
                    <a:lumMod val="75000"/>
                  </a:schemeClr>
                </a:solidFill>
                <a:latin typeface="Bahnschrift" panose="020B0502040204020203" pitchFamily="34" charset="0"/>
              </a:rPr>
              <a:t>acceptance</a:t>
            </a:r>
            <a:r>
              <a:rPr lang="en-US" sz="3600" dirty="0">
                <a:solidFill>
                  <a:schemeClr val="accent2">
                    <a:lumMod val="75000"/>
                  </a:schemeClr>
                </a:solidFill>
                <a:latin typeface="Bahnschrift" panose="020B0502040204020203" pitchFamily="34" charset="0"/>
              </a:rPr>
              <a:t> </a:t>
            </a:r>
          </a:p>
          <a:p>
            <a:pPr algn="ctr">
              <a:lnSpc>
                <a:spcPct val="150000"/>
              </a:lnSpc>
            </a:pPr>
            <a:endParaRPr lang="en-US" sz="3600" dirty="0">
              <a:latin typeface="Bahnschrift" panose="020B0502040204020203" pitchFamily="34" charset="0"/>
            </a:endParaRPr>
          </a:p>
        </p:txBody>
      </p:sp>
      <p:pic>
        <p:nvPicPr>
          <p:cNvPr id="10" name="Picture 9">
            <a:extLst>
              <a:ext uri="{FF2B5EF4-FFF2-40B4-BE49-F238E27FC236}">
                <a16:creationId xmlns:a16="http://schemas.microsoft.com/office/drawing/2014/main" id="{ED14728D-6289-B64C-9F28-1F458C042A72}"/>
              </a:ext>
            </a:extLst>
          </p:cNvPr>
          <p:cNvPicPr>
            <a:picLocks noChangeAspect="1"/>
          </p:cNvPicPr>
          <p:nvPr/>
        </p:nvPicPr>
        <p:blipFill rotWithShape="1">
          <a:blip r:embed="rId10">
            <a:lum bright="70000" contrast="-70000"/>
          </a:blip>
          <a:srcRect b="25838"/>
          <a:stretch/>
        </p:blipFill>
        <p:spPr>
          <a:xfrm>
            <a:off x="650600" y="1893768"/>
            <a:ext cx="4445000" cy="3296489"/>
          </a:xfrm>
          <a:prstGeom prst="rect">
            <a:avLst/>
          </a:prstGeom>
        </p:spPr>
      </p:pic>
      <p:pic>
        <p:nvPicPr>
          <p:cNvPr id="11" name="Picture 10">
            <a:extLst>
              <a:ext uri="{FF2B5EF4-FFF2-40B4-BE49-F238E27FC236}">
                <a16:creationId xmlns:a16="http://schemas.microsoft.com/office/drawing/2014/main" id="{AF9BE38A-73FD-BC40-A9B6-7D6FFAE37E20}"/>
              </a:ext>
            </a:extLst>
          </p:cNvPr>
          <p:cNvPicPr>
            <a:picLocks noChangeAspect="1"/>
          </p:cNvPicPr>
          <p:nvPr/>
        </p:nvPicPr>
        <p:blipFill rotWithShape="1">
          <a:blip r:embed="rId11">
            <a:lum bright="70000" contrast="-70000"/>
          </a:blip>
          <a:srcRect b="22733"/>
          <a:stretch/>
        </p:blipFill>
        <p:spPr>
          <a:xfrm>
            <a:off x="6624485" y="1755746"/>
            <a:ext cx="4445000" cy="3434511"/>
          </a:xfrm>
          <a:prstGeom prst="rect">
            <a:avLst/>
          </a:prstGeom>
        </p:spPr>
      </p:pic>
      <p:sp>
        <p:nvSpPr>
          <p:cNvPr id="2" name="TextBox 1">
            <a:extLst>
              <a:ext uri="{FF2B5EF4-FFF2-40B4-BE49-F238E27FC236}">
                <a16:creationId xmlns:a16="http://schemas.microsoft.com/office/drawing/2014/main" id="{E8E2EB4F-15F7-6B4D-8259-8E93EC0CDB71}"/>
              </a:ext>
            </a:extLst>
          </p:cNvPr>
          <p:cNvSpPr txBox="1"/>
          <p:nvPr/>
        </p:nvSpPr>
        <p:spPr>
          <a:xfrm>
            <a:off x="4522180" y="3298806"/>
            <a:ext cx="3286477" cy="646331"/>
          </a:xfrm>
          <a:prstGeom prst="rect">
            <a:avLst/>
          </a:prstGeom>
          <a:noFill/>
        </p:spPr>
        <p:txBody>
          <a:bodyPr wrap="none" rtlCol="0">
            <a:spAutoFit/>
          </a:bodyPr>
          <a:lstStyle/>
          <a:p>
            <a:r>
              <a:rPr lang="en-US" sz="3600" b="1" dirty="0">
                <a:solidFill>
                  <a:schemeClr val="accent2">
                    <a:lumMod val="75000"/>
                  </a:schemeClr>
                </a:solidFill>
                <a:latin typeface="Bahnschrift" panose="020B0502040204020203" pitchFamily="34" charset="0"/>
              </a:rPr>
              <a:t>transformation</a:t>
            </a:r>
            <a:endParaRPr lang="en-US" dirty="0">
              <a:solidFill>
                <a:schemeClr val="accent2">
                  <a:lumMod val="75000"/>
                </a:schemeClr>
              </a:solidFill>
              <a:latin typeface="Bahnschrift" panose="020B0502040204020203" pitchFamily="34" charset="0"/>
            </a:endParaRPr>
          </a:p>
        </p:txBody>
      </p:sp>
      <p:sp>
        <p:nvSpPr>
          <p:cNvPr id="5" name="TextBox 4">
            <a:extLst>
              <a:ext uri="{FF2B5EF4-FFF2-40B4-BE49-F238E27FC236}">
                <a16:creationId xmlns:a16="http://schemas.microsoft.com/office/drawing/2014/main" id="{735EFA9A-CC12-1249-A1E0-BFCCD96A774F}"/>
              </a:ext>
            </a:extLst>
          </p:cNvPr>
          <p:cNvSpPr txBox="1"/>
          <p:nvPr/>
        </p:nvSpPr>
        <p:spPr>
          <a:xfrm>
            <a:off x="4814118" y="3298806"/>
            <a:ext cx="2653290" cy="646331"/>
          </a:xfrm>
          <a:prstGeom prst="rect">
            <a:avLst/>
          </a:prstGeom>
          <a:noFill/>
        </p:spPr>
        <p:txBody>
          <a:bodyPr wrap="none" rtlCol="0">
            <a:spAutoFit/>
          </a:bodyPr>
          <a:lstStyle/>
          <a:p>
            <a:r>
              <a:rPr lang="en-US" sz="3600" b="1" dirty="0">
                <a:solidFill>
                  <a:schemeClr val="accent6">
                    <a:lumMod val="75000"/>
                  </a:schemeClr>
                </a:solidFill>
                <a:latin typeface="Bahnschrift" panose="020B0502040204020203" pitchFamily="34" charset="0"/>
              </a:rPr>
              <a:t>harmonious</a:t>
            </a:r>
            <a:endParaRPr lang="en-US" b="1" dirty="0">
              <a:solidFill>
                <a:schemeClr val="accent6">
                  <a:lumMod val="75000"/>
                </a:schemeClr>
              </a:solidFill>
              <a:latin typeface="Bahnschrift" panose="020B0502040204020203" pitchFamily="34" charset="0"/>
            </a:endParaRPr>
          </a:p>
        </p:txBody>
      </p:sp>
      <p:sp>
        <p:nvSpPr>
          <p:cNvPr id="7" name="TextBox 6">
            <a:extLst>
              <a:ext uri="{FF2B5EF4-FFF2-40B4-BE49-F238E27FC236}">
                <a16:creationId xmlns:a16="http://schemas.microsoft.com/office/drawing/2014/main" id="{6C2BDCE1-082B-AD4D-875A-A5372690C617}"/>
              </a:ext>
            </a:extLst>
          </p:cNvPr>
          <p:cNvSpPr txBox="1"/>
          <p:nvPr/>
        </p:nvSpPr>
        <p:spPr>
          <a:xfrm>
            <a:off x="4755093" y="3298805"/>
            <a:ext cx="2367956" cy="646331"/>
          </a:xfrm>
          <a:prstGeom prst="rect">
            <a:avLst/>
          </a:prstGeom>
          <a:noFill/>
        </p:spPr>
        <p:txBody>
          <a:bodyPr wrap="none" rtlCol="0">
            <a:spAutoFit/>
          </a:bodyPr>
          <a:lstStyle/>
          <a:p>
            <a:r>
              <a:rPr lang="en-US" sz="3600" b="1" dirty="0">
                <a:solidFill>
                  <a:srgbClr val="FF0000"/>
                </a:solidFill>
                <a:latin typeface="Bahnschrift" panose="020B0502040204020203" pitchFamily="34" charset="0"/>
              </a:rPr>
              <a:t>discordant</a:t>
            </a:r>
          </a:p>
        </p:txBody>
      </p:sp>
      <p:pic>
        <p:nvPicPr>
          <p:cNvPr id="3" name="Accept 16 A Metaphor 1.m4a">
            <a:hlinkClick r:id="" action="ppaction://media"/>
            <a:extLst>
              <a:ext uri="{FF2B5EF4-FFF2-40B4-BE49-F238E27FC236}">
                <a16:creationId xmlns:a16="http://schemas.microsoft.com/office/drawing/2014/main" id="{E08A0CA1-74CC-7E87-778E-7BF35E3CDB24}"/>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1024294" y="-23327"/>
            <a:ext cx="812800" cy="812800"/>
          </a:xfrm>
          <a:prstGeom prst="rect">
            <a:avLst/>
          </a:prstGeom>
        </p:spPr>
      </p:pic>
    </p:spTree>
    <p:extLst>
      <p:ext uri="{BB962C8B-B14F-4D97-AF65-F5344CB8AC3E}">
        <p14:creationId xmlns:p14="http://schemas.microsoft.com/office/powerpoint/2010/main" val="1391956349"/>
      </p:ext>
    </p:extLst>
  </p:cSld>
  <p:clrMapOvr>
    <a:masterClrMapping/>
  </p:clrMapOvr>
  <mc:AlternateContent xmlns:mc="http://schemas.openxmlformats.org/markup-compatibility/2006" xmlns:p14="http://schemas.microsoft.com/office/powerpoint/2010/main">
    <mc:Choice Requires="p14">
      <p:transition spd="med" p14:dur="700" advClick="0" advTm="36000">
        <p:fade/>
      </p:transition>
    </mc:Choice>
    <mc:Fallback xmlns="">
      <p:transition spd="med" advClick="0" advTm="3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39" fill="hold"/>
                                        <p:tgtEl>
                                          <p:spTgt spid="3"/>
                                        </p:tgtEl>
                                      </p:cBhvr>
                                    </p:cmd>
                                  </p:childTnLst>
                                </p:cTn>
                              </p:par>
                              <p:par>
                                <p:cTn id="7" presetID="1" presetClass="mediacall" presetSubtype="0" fill="hold" nodeType="withEffect">
                                  <p:stCondLst>
                                    <p:cond delay="15000"/>
                                  </p:stCondLst>
                                  <p:childTnLst>
                                    <p:cmd type="call" cmd="playFrom(0.0)">
                                      <p:cBhvr>
                                        <p:cTn id="8" dur="1541" fill="hold"/>
                                        <p:tgtEl>
                                          <p:spTgt spid="6"/>
                                        </p:tgtEl>
                                      </p:cBhvr>
                                    </p:cmd>
                                  </p:childTnLst>
                                </p:cTn>
                              </p:par>
                              <p:par>
                                <p:cTn id="9" presetID="1" presetClass="mediacall" presetSubtype="0" fill="hold" nodeType="withEffect">
                                  <p:stCondLst>
                                    <p:cond delay="18000"/>
                                  </p:stCondLst>
                                  <p:childTnLst>
                                    <p:cmd type="call" cmd="playFrom(0.0)">
                                      <p:cBhvr>
                                        <p:cTn id="10" dur="1540" fill="hold"/>
                                        <p:tgtEl>
                                          <p:spTgt spid="4"/>
                                        </p:tgtEl>
                                      </p:cBhvr>
                                    </p:cmd>
                                  </p:childTnLst>
                                </p:cTn>
                              </p:par>
                              <p:par>
                                <p:cTn id="11" presetID="10" presetClass="entr" presetSubtype="0" fill="hold" grpId="0" nodeType="withEffect">
                                  <p:stCondLst>
                                    <p:cond delay="2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xit" presetSubtype="0" fill="hold" grpId="1" nodeType="withEffect">
                                  <p:stCondLst>
                                    <p:cond delay="600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ntr" presetSubtype="0" fill="hold" nodeType="withEffect">
                                  <p:stCondLst>
                                    <p:cond delay="140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xit" presetSubtype="0" fill="hold" nodeType="withEffect">
                                  <p:stCondLst>
                                    <p:cond delay="2800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ntr" presetSubtype="0" fill="hold" nodeType="withEffect">
                                  <p:stCondLst>
                                    <p:cond delay="140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xit" presetSubtype="0" fill="hold" nodeType="withEffect">
                                  <p:stCondLst>
                                    <p:cond delay="2800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10" presetClass="entr" presetSubtype="0" fill="hold" grpId="0" nodeType="withEffect">
                                  <p:stCondLst>
                                    <p:cond delay="60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xit" presetSubtype="0" fill="hold" grpId="1" nodeType="withEffect">
                                  <p:stCondLst>
                                    <p:cond delay="11000"/>
                                  </p:stCondLst>
                                  <p:childTnLst>
                                    <p:animEffect transition="out" filter="fade">
                                      <p:cBhvr>
                                        <p:cTn id="33" dur="500"/>
                                        <p:tgtEl>
                                          <p:spTgt spid="2"/>
                                        </p:tgtEl>
                                      </p:cBhvr>
                                    </p:animEffect>
                                    <p:set>
                                      <p:cBhvr>
                                        <p:cTn id="34" dur="1" fill="hold">
                                          <p:stCondLst>
                                            <p:cond delay="499"/>
                                          </p:stCondLst>
                                        </p:cTn>
                                        <p:tgtEl>
                                          <p:spTgt spid="2"/>
                                        </p:tgtEl>
                                        <p:attrNameLst>
                                          <p:attrName>style.visibility</p:attrName>
                                        </p:attrNameLst>
                                      </p:cBhvr>
                                      <p:to>
                                        <p:strVal val="hidden"/>
                                      </p:to>
                                    </p:set>
                                  </p:childTnLst>
                                </p:cTn>
                              </p:par>
                              <p:par>
                                <p:cTn id="35" presetID="10" presetClass="entr" presetSubtype="0" fill="hold" grpId="0" nodeType="withEffect">
                                  <p:stCondLst>
                                    <p:cond delay="325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xit" presetSubtype="0" fill="hold" grpId="1" nodeType="withEffect">
                                  <p:stCondLst>
                                    <p:cond delay="3600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par>
                                <p:cTn id="41" presetID="10" presetClass="entr" presetSubtype="0" fill="hold" grpId="0" nodeType="withEffect">
                                  <p:stCondLst>
                                    <p:cond delay="3600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4" fill="hold" display="0">
                  <p:stCondLst>
                    <p:cond delay="indefinite"/>
                  </p:stCondLst>
                  <p:endCondLst>
                    <p:cond evt="onStopAudio" delay="0">
                      <p:tgtEl>
                        <p:sldTgt/>
                      </p:tgtEl>
                    </p:cond>
                  </p:endCondLst>
                </p:cTn>
                <p:tgtEl>
                  <p:spTgt spid="4"/>
                </p:tgtEl>
              </p:cMediaNode>
            </p:audio>
            <p:audio>
              <p:cMediaNode vol="80000" showWhenStopped="0">
                <p:cTn id="45" fill="hold" display="0">
                  <p:stCondLst>
                    <p:cond delay="indefinite"/>
                  </p:stCondLst>
                  <p:endCondLst>
                    <p:cond evt="onStopAudio" delay="0">
                      <p:tgtEl>
                        <p:sldTgt/>
                      </p:tgtEl>
                    </p:cond>
                  </p:endCondLst>
                </p:cTn>
                <p:tgtEl>
                  <p:spTgt spid="6"/>
                </p:tgtEl>
              </p:cMediaNode>
            </p:audio>
            <p:audio>
              <p:cMediaNode vol="80000">
                <p:cTn id="46" fill="hold" display="0">
                  <p:stCondLst>
                    <p:cond delay="indefinite"/>
                  </p:stCondLst>
                  <p:endCondLst>
                    <p:cond evt="onStopAudio" delay="0">
                      <p:tgtEl>
                        <p:sldTgt/>
                      </p:tgtEl>
                    </p:cond>
                  </p:endCondLst>
                </p:cTn>
                <p:tgtEl>
                  <p:spTgt spid="3"/>
                </p:tgtEl>
              </p:cMediaNode>
            </p:audio>
          </p:childTnLst>
        </p:cTn>
      </p:par>
    </p:tnLst>
    <p:bldLst>
      <p:bldP spid="8" grpId="0"/>
      <p:bldP spid="8" grpId="1"/>
      <p:bldP spid="2" grpId="0"/>
      <p:bldP spid="2" grpId="1"/>
      <p:bldP spid="5" grpId="0"/>
      <p:bldP spid="5" grpId="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Barometer Stimmungsbarometer Ltby GIF">
            <a:extLst>
              <a:ext uri="{FF2B5EF4-FFF2-40B4-BE49-F238E27FC236}">
                <a16:creationId xmlns:a16="http://schemas.microsoft.com/office/drawing/2014/main" id="{4F5DB6ED-6DCC-3F42-95AE-6FDD90934333}"/>
              </a:ext>
            </a:extLst>
          </p:cNvPr>
          <p:cNvPicPr>
            <a:picLocks noChangeAspect="1" noChangeArrowheads="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l="375" t="-555" r="-375" b="32248"/>
          <a:stretch/>
        </p:blipFill>
        <p:spPr bwMode="auto">
          <a:xfrm>
            <a:off x="3047999" y="406400"/>
            <a:ext cx="6096000" cy="41638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D04C48-46F5-064D-9167-E99BD91BBE3E}"/>
              </a:ext>
            </a:extLst>
          </p:cNvPr>
          <p:cNvSpPr txBox="1"/>
          <p:nvPr/>
        </p:nvSpPr>
        <p:spPr>
          <a:xfrm>
            <a:off x="3275364" y="4492733"/>
            <a:ext cx="1640836" cy="523220"/>
          </a:xfrm>
          <a:prstGeom prst="rect">
            <a:avLst/>
          </a:prstGeom>
          <a:noFill/>
        </p:spPr>
        <p:txBody>
          <a:bodyPr wrap="square" rtlCol="0">
            <a:spAutoFit/>
          </a:bodyPr>
          <a:lstStyle/>
          <a:p>
            <a:r>
              <a:rPr lang="en-US" sz="2800" dirty="0">
                <a:latin typeface="Bahnschrift" panose="020B0502040204020203" pitchFamily="34" charset="0"/>
              </a:rPr>
              <a:t>Pleasant </a:t>
            </a:r>
          </a:p>
        </p:txBody>
      </p:sp>
      <p:sp>
        <p:nvSpPr>
          <p:cNvPr id="5" name="TextBox 4">
            <a:extLst>
              <a:ext uri="{FF2B5EF4-FFF2-40B4-BE49-F238E27FC236}">
                <a16:creationId xmlns:a16="http://schemas.microsoft.com/office/drawing/2014/main" id="{E3A788C0-73B4-0148-A4E2-242C81DAE071}"/>
              </a:ext>
            </a:extLst>
          </p:cNvPr>
          <p:cNvSpPr txBox="1"/>
          <p:nvPr/>
        </p:nvSpPr>
        <p:spPr>
          <a:xfrm>
            <a:off x="7247454" y="4491349"/>
            <a:ext cx="2060179" cy="523220"/>
          </a:xfrm>
          <a:prstGeom prst="rect">
            <a:avLst/>
          </a:prstGeom>
          <a:noFill/>
        </p:spPr>
        <p:txBody>
          <a:bodyPr wrap="none" rtlCol="0">
            <a:spAutoFit/>
          </a:bodyPr>
          <a:lstStyle/>
          <a:p>
            <a:r>
              <a:rPr lang="en-US" sz="2800" dirty="0">
                <a:latin typeface="Bahnschrift" panose="020B0502040204020203" pitchFamily="34" charset="0"/>
              </a:rPr>
              <a:t>Unpleasant</a:t>
            </a:r>
            <a:r>
              <a:rPr lang="en-US" dirty="0">
                <a:latin typeface="Bahnschrift" panose="020B0502040204020203" pitchFamily="34" charset="0"/>
              </a:rPr>
              <a:t> </a:t>
            </a:r>
          </a:p>
        </p:txBody>
      </p:sp>
      <p:pic>
        <p:nvPicPr>
          <p:cNvPr id="8" name="Picture 7">
            <a:extLst>
              <a:ext uri="{FF2B5EF4-FFF2-40B4-BE49-F238E27FC236}">
                <a16:creationId xmlns:a16="http://schemas.microsoft.com/office/drawing/2014/main" id="{FD3A8067-1941-1342-BA77-2AA57CA129C7}"/>
              </a:ext>
            </a:extLst>
          </p:cNvPr>
          <p:cNvPicPr>
            <a:picLocks noChangeAspect="1"/>
          </p:cNvPicPr>
          <p:nvPr/>
        </p:nvPicPr>
        <p:blipFill rotWithShape="1">
          <a:blip r:embed="rId6">
            <a:lum bright="70000" contrast="-70000"/>
          </a:blip>
          <a:srcRect b="24309"/>
          <a:stretch/>
        </p:blipFill>
        <p:spPr>
          <a:xfrm>
            <a:off x="4465747" y="1915032"/>
            <a:ext cx="3260503" cy="2467910"/>
          </a:xfrm>
          <a:prstGeom prst="rect">
            <a:avLst/>
          </a:prstGeom>
        </p:spPr>
      </p:pic>
      <p:sp>
        <p:nvSpPr>
          <p:cNvPr id="7" name="TextBox 6">
            <a:extLst>
              <a:ext uri="{FF2B5EF4-FFF2-40B4-BE49-F238E27FC236}">
                <a16:creationId xmlns:a16="http://schemas.microsoft.com/office/drawing/2014/main" id="{5BE9AD90-F768-7C48-8900-84C154385C31}"/>
              </a:ext>
            </a:extLst>
          </p:cNvPr>
          <p:cNvSpPr txBox="1"/>
          <p:nvPr/>
        </p:nvSpPr>
        <p:spPr>
          <a:xfrm>
            <a:off x="5570308" y="4491349"/>
            <a:ext cx="1055097" cy="646331"/>
          </a:xfrm>
          <a:prstGeom prst="rect">
            <a:avLst/>
          </a:prstGeom>
          <a:noFill/>
        </p:spPr>
        <p:txBody>
          <a:bodyPr wrap="none" rtlCol="0">
            <a:spAutoFit/>
          </a:bodyPr>
          <a:lstStyle/>
          <a:p>
            <a:r>
              <a:rPr lang="en-US" sz="3600" b="1" dirty="0">
                <a:solidFill>
                  <a:srgbClr val="FF0000"/>
                </a:solidFill>
                <a:latin typeface="Bahnschrift" panose="020B0502040204020203" pitchFamily="34" charset="0"/>
              </a:rPr>
              <a:t>pain</a:t>
            </a:r>
          </a:p>
        </p:txBody>
      </p:sp>
      <p:pic>
        <p:nvPicPr>
          <p:cNvPr id="10" name="Picture 9">
            <a:extLst>
              <a:ext uri="{FF2B5EF4-FFF2-40B4-BE49-F238E27FC236}">
                <a16:creationId xmlns:a16="http://schemas.microsoft.com/office/drawing/2014/main" id="{42459F63-3B5E-A242-BEBC-1561F7E6D06B}"/>
              </a:ext>
            </a:extLst>
          </p:cNvPr>
          <p:cNvPicPr>
            <a:picLocks noChangeAspect="1"/>
          </p:cNvPicPr>
          <p:nvPr/>
        </p:nvPicPr>
        <p:blipFill rotWithShape="1">
          <a:blip r:embed="rId7">
            <a:lum bright="70000" contrast="-70000"/>
          </a:blip>
          <a:srcRect b="18120"/>
          <a:stretch/>
        </p:blipFill>
        <p:spPr>
          <a:xfrm>
            <a:off x="1036927" y="1681805"/>
            <a:ext cx="3879273" cy="3176337"/>
          </a:xfrm>
          <a:prstGeom prst="rect">
            <a:avLst/>
          </a:prstGeom>
        </p:spPr>
      </p:pic>
      <p:sp>
        <p:nvSpPr>
          <p:cNvPr id="11" name="TextBox 10">
            <a:extLst>
              <a:ext uri="{FF2B5EF4-FFF2-40B4-BE49-F238E27FC236}">
                <a16:creationId xmlns:a16="http://schemas.microsoft.com/office/drawing/2014/main" id="{DD411268-B631-5946-8834-2774CC902C3B}"/>
              </a:ext>
            </a:extLst>
          </p:cNvPr>
          <p:cNvSpPr txBox="1"/>
          <p:nvPr/>
        </p:nvSpPr>
        <p:spPr>
          <a:xfrm>
            <a:off x="-663284" y="4608942"/>
            <a:ext cx="7774845" cy="837473"/>
          </a:xfrm>
          <a:prstGeom prst="rect">
            <a:avLst/>
          </a:prstGeom>
          <a:noFill/>
        </p:spPr>
        <p:txBody>
          <a:bodyPr wrap="square" rtlCol="0">
            <a:spAutoFit/>
          </a:bodyPr>
          <a:lstStyle/>
          <a:p>
            <a:pPr algn="ctr">
              <a:lnSpc>
                <a:spcPct val="150000"/>
              </a:lnSpc>
            </a:pPr>
            <a:r>
              <a:rPr lang="en-US" sz="3600" b="1" dirty="0">
                <a:solidFill>
                  <a:schemeClr val="accent2">
                    <a:lumMod val="75000"/>
                  </a:schemeClr>
                </a:solidFill>
                <a:latin typeface="Bahnschrift" panose="020B0502040204020203" pitchFamily="34" charset="0"/>
                <a:cs typeface="Helvetica"/>
              </a:rPr>
              <a:t>acceptance</a:t>
            </a:r>
            <a:endParaRPr lang="en-US" sz="3600" dirty="0">
              <a:solidFill>
                <a:schemeClr val="accent2">
                  <a:lumMod val="75000"/>
                </a:schemeClr>
              </a:solidFill>
              <a:latin typeface="Bahnschrift" panose="020B0502040204020203" pitchFamily="34" charset="0"/>
              <a:cs typeface="Helvetica"/>
            </a:endParaRPr>
          </a:p>
        </p:txBody>
      </p:sp>
      <p:pic>
        <p:nvPicPr>
          <p:cNvPr id="12" name="Picture 11">
            <a:extLst>
              <a:ext uri="{FF2B5EF4-FFF2-40B4-BE49-F238E27FC236}">
                <a16:creationId xmlns:a16="http://schemas.microsoft.com/office/drawing/2014/main" id="{B7736BFC-11A8-1144-AEA4-958C081AB69E}"/>
              </a:ext>
            </a:extLst>
          </p:cNvPr>
          <p:cNvPicPr>
            <a:picLocks noChangeAspect="1"/>
          </p:cNvPicPr>
          <p:nvPr/>
        </p:nvPicPr>
        <p:blipFill rotWithShape="1">
          <a:blip r:embed="rId6">
            <a:lum bright="70000" contrast="-70000"/>
          </a:blip>
          <a:srcRect b="24309"/>
          <a:stretch/>
        </p:blipFill>
        <p:spPr>
          <a:xfrm>
            <a:off x="1858352" y="1757721"/>
            <a:ext cx="2485804" cy="1881532"/>
          </a:xfrm>
          <a:prstGeom prst="rect">
            <a:avLst/>
          </a:prstGeom>
        </p:spPr>
      </p:pic>
      <p:sp>
        <p:nvSpPr>
          <p:cNvPr id="13" name="Content Placeholder 2">
            <a:extLst>
              <a:ext uri="{FF2B5EF4-FFF2-40B4-BE49-F238E27FC236}">
                <a16:creationId xmlns:a16="http://schemas.microsoft.com/office/drawing/2014/main" id="{5CAC6D7F-C0A1-7B41-9CAC-ACAD1032A002}"/>
              </a:ext>
            </a:extLst>
          </p:cNvPr>
          <p:cNvSpPr>
            <a:spLocks noGrp="1"/>
          </p:cNvSpPr>
          <p:nvPr>
            <p:ph idx="1"/>
          </p:nvPr>
        </p:nvSpPr>
        <p:spPr>
          <a:xfrm>
            <a:off x="7043014" y="4580732"/>
            <a:ext cx="4529237" cy="743689"/>
          </a:xfrm>
        </p:spPr>
        <p:txBody>
          <a:bodyPr>
            <a:noAutofit/>
          </a:bodyPr>
          <a:lstStyle/>
          <a:p>
            <a:pPr marL="0" indent="0" algn="ctr">
              <a:lnSpc>
                <a:spcPct val="160000"/>
              </a:lnSpc>
              <a:buNone/>
            </a:pPr>
            <a:r>
              <a:rPr lang="en-US" sz="3600" b="1" dirty="0">
                <a:solidFill>
                  <a:schemeClr val="accent2">
                    <a:lumMod val="75000"/>
                  </a:schemeClr>
                </a:solidFill>
                <a:latin typeface="Bahnschrift" panose="020B0502040204020203" pitchFamily="34" charset="0"/>
                <a:cs typeface="Helvetica"/>
              </a:rPr>
              <a:t>transforming</a:t>
            </a:r>
            <a:endParaRPr lang="en-US" sz="3200" dirty="0">
              <a:solidFill>
                <a:schemeClr val="accent2">
                  <a:lumMod val="75000"/>
                </a:schemeClr>
              </a:solidFill>
              <a:latin typeface="Bahnschrift" panose="020B0502040204020203" pitchFamily="34" charset="0"/>
            </a:endParaRPr>
          </a:p>
        </p:txBody>
      </p:sp>
      <p:pic>
        <p:nvPicPr>
          <p:cNvPr id="14" name="Picture 8" descr="[effects output image]">
            <a:extLst>
              <a:ext uri="{FF2B5EF4-FFF2-40B4-BE49-F238E27FC236}">
                <a16:creationId xmlns:a16="http://schemas.microsoft.com/office/drawing/2014/main" id="{028288F3-69FF-C043-9B7E-E90AD0FB67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9971" y="522354"/>
            <a:ext cx="3598771" cy="4127559"/>
          </a:xfrm>
          <a:prstGeom prst="rect">
            <a:avLst/>
          </a:prstGeom>
          <a:noFill/>
          <a:extLst>
            <a:ext uri="{909E8E84-426E-40DD-AFC4-6F175D3DCCD1}">
              <a14:hiddenFill xmlns:a14="http://schemas.microsoft.com/office/drawing/2010/main">
                <a:solidFill>
                  <a:srgbClr val="FFFFFF"/>
                </a:solidFill>
              </a14:hiddenFill>
            </a:ext>
          </a:extLst>
        </p:spPr>
      </p:pic>
      <p:pic>
        <p:nvPicPr>
          <p:cNvPr id="9" name="Accept 17 Pain Modulation 2.m4a">
            <a:hlinkClick r:id="" action="ppaction://media"/>
            <a:extLst>
              <a:ext uri="{FF2B5EF4-FFF2-40B4-BE49-F238E27FC236}">
                <a16:creationId xmlns:a16="http://schemas.microsoft.com/office/drawing/2014/main" id="{82964823-3A15-4325-B6E9-3C35551975F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0" y="115954"/>
            <a:ext cx="812800" cy="812800"/>
          </a:xfrm>
          <a:prstGeom prst="rect">
            <a:avLst/>
          </a:prstGeom>
        </p:spPr>
      </p:pic>
    </p:spTree>
    <p:extLst>
      <p:ext uri="{BB962C8B-B14F-4D97-AF65-F5344CB8AC3E}">
        <p14:creationId xmlns:p14="http://schemas.microsoft.com/office/powerpoint/2010/main" val="1418105584"/>
      </p:ext>
    </p:extLst>
  </p:cSld>
  <p:clrMapOvr>
    <a:masterClrMapping/>
  </p:clrMapOvr>
  <mc:AlternateContent xmlns:mc="http://schemas.openxmlformats.org/markup-compatibility/2006" xmlns:p14="http://schemas.microsoft.com/office/powerpoint/2010/main">
    <mc:Choice Requires="p14">
      <p:transition spd="med" p14:dur="700" advClick="0" advTm="32000">
        <p:fade/>
      </p:transition>
    </mc:Choice>
    <mc:Fallback xmlns="">
      <p:transition spd="med" advClick="0" advTm="3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73" fill="hold"/>
                                        <p:tgtEl>
                                          <p:spTgt spid="9"/>
                                        </p:tgtEl>
                                      </p:cBhvr>
                                    </p:cmd>
                                  </p:childTnLst>
                                </p:cTn>
                              </p:par>
                              <p:par>
                                <p:cTn id="7" presetID="10" presetClass="entr" presetSubtype="0" fill="hold" nodeType="withEffect">
                                  <p:stCondLst>
                                    <p:cond delay="15000"/>
                                  </p:stCondLst>
                                  <p:childTnLst>
                                    <p:set>
                                      <p:cBhvr>
                                        <p:cTn id="8" dur="1" fill="hold">
                                          <p:stCondLst>
                                            <p:cond delay="0"/>
                                          </p:stCondLst>
                                        </p:cTn>
                                        <p:tgtEl>
                                          <p:spTgt spid="8194"/>
                                        </p:tgtEl>
                                        <p:attrNameLst>
                                          <p:attrName>style.visibility</p:attrName>
                                        </p:attrNameLst>
                                      </p:cBhvr>
                                      <p:to>
                                        <p:strVal val="visible"/>
                                      </p:to>
                                    </p:set>
                                    <p:animEffect transition="in" filter="fade">
                                      <p:cBhvr>
                                        <p:cTn id="9" dur="500"/>
                                        <p:tgtEl>
                                          <p:spTgt spid="8194"/>
                                        </p:tgtEl>
                                      </p:cBhvr>
                                    </p:animEffect>
                                  </p:childTnLst>
                                </p:cTn>
                              </p:par>
                              <p:par>
                                <p:cTn id="10" presetID="10" presetClass="entr" presetSubtype="0" fill="hold" grpId="0" nodeType="withEffect">
                                  <p:stCondLst>
                                    <p:cond delay="150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150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nodeType="withEffect">
                                  <p:stCondLst>
                                    <p:cond delay="27000"/>
                                  </p:stCondLst>
                                  <p:childTnLst>
                                    <p:animEffect transition="out" filter="fade">
                                      <p:cBhvr>
                                        <p:cTn id="17" dur="500"/>
                                        <p:tgtEl>
                                          <p:spTgt spid="8194"/>
                                        </p:tgtEl>
                                      </p:cBhvr>
                                    </p:animEffect>
                                    <p:set>
                                      <p:cBhvr>
                                        <p:cTn id="18" dur="1" fill="hold">
                                          <p:stCondLst>
                                            <p:cond delay="499"/>
                                          </p:stCondLst>
                                        </p:cTn>
                                        <p:tgtEl>
                                          <p:spTgt spid="8194"/>
                                        </p:tgtEl>
                                        <p:attrNameLst>
                                          <p:attrName>style.visibility</p:attrName>
                                        </p:attrNameLst>
                                      </p:cBhvr>
                                      <p:to>
                                        <p:strVal val="hidden"/>
                                      </p:to>
                                    </p:set>
                                  </p:childTnLst>
                                </p:cTn>
                              </p:par>
                              <p:par>
                                <p:cTn id="19" presetID="10" presetClass="exit" presetSubtype="0" fill="hold" grpId="1" nodeType="withEffect">
                                  <p:stCondLst>
                                    <p:cond delay="2700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xit" presetSubtype="0" fill="hold" grpId="1" nodeType="withEffect">
                                  <p:stCondLst>
                                    <p:cond delay="2700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xit" presetSubtype="0" fill="hold" nodeType="withEffect">
                                  <p:stCondLst>
                                    <p:cond delay="1500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xit" presetSubtype="0" fill="hold" grpId="1" nodeType="withEffect">
                                  <p:stCondLst>
                                    <p:cond delay="1500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par>
                                <p:cTn id="37" presetID="10" presetClass="entr" presetSubtype="0" fill="hold" nodeType="withEffect">
                                  <p:stCondLst>
                                    <p:cond delay="2700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2" nodeType="withEffect">
                                  <p:stCondLst>
                                    <p:cond delay="270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270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3700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37000"/>
                                  </p:stCondLst>
                                  <p:childTnLst>
                                    <p:set>
                                      <p:cBhvr>
                                        <p:cTn id="50" dur="1" fill="hold">
                                          <p:stCondLst>
                                            <p:cond delay="0"/>
                                          </p:stCondLst>
                                        </p:cTn>
                                        <p:tgtEl>
                                          <p:spTgt spid="13">
                                            <p:txEl>
                                              <p:pRg st="0" end="0"/>
                                            </p:txEl>
                                          </p:spTgt>
                                        </p:tgtEl>
                                        <p:attrNameLst>
                                          <p:attrName>style.visibility</p:attrName>
                                        </p:attrNameLst>
                                      </p:cBhvr>
                                      <p:to>
                                        <p:strVal val="visible"/>
                                      </p:to>
                                    </p:set>
                                    <p:animEffect transition="in" filter="fade">
                                      <p:cBhvr>
                                        <p:cTn id="5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2" fill="hold" display="0">
                  <p:stCondLst>
                    <p:cond delay="indefinite"/>
                  </p:stCondLst>
                  <p:endCondLst>
                    <p:cond evt="onStopAudio" delay="0">
                      <p:tgtEl>
                        <p:sldTgt/>
                      </p:tgtEl>
                    </p:cond>
                  </p:endCondLst>
                </p:cTn>
                <p:tgtEl>
                  <p:spTgt spid="9"/>
                </p:tgtEl>
              </p:cMediaNode>
            </p:audio>
          </p:childTnLst>
        </p:cTn>
      </p:par>
    </p:tnLst>
    <p:bldLst>
      <p:bldP spid="4" grpId="0"/>
      <p:bldP spid="4" grpId="1"/>
      <p:bldP spid="5" grpId="0"/>
      <p:bldP spid="5" grpId="1"/>
      <p:bldP spid="7" grpId="0"/>
      <p:bldP spid="7" grpId="1"/>
      <p:bldP spid="11" grpId="2"/>
      <p:bldP spid="1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4822890" y="3014143"/>
            <a:ext cx="2546220" cy="829714"/>
          </a:xfrm>
          <a:prstGeom prst="rect">
            <a:avLst/>
          </a:prstGeom>
          <a:noFill/>
        </p:spPr>
        <p:txBody>
          <a:bodyPr wrap="square" rtlCol="0">
            <a:spAutoFit/>
          </a:bodyPr>
          <a:lstStyle/>
          <a:p>
            <a:pPr algn="ctr">
              <a:lnSpc>
                <a:spcPct val="150000"/>
              </a:lnSpc>
            </a:pPr>
            <a:r>
              <a:rPr lang="en-US" sz="3600" dirty="0">
                <a:latin typeface="Bahnschrift" panose="020B0502040204020203" pitchFamily="34" charset="0"/>
                <a:cs typeface="Helvetica"/>
              </a:rPr>
              <a:t>Four ideas </a:t>
            </a:r>
          </a:p>
        </p:txBody>
      </p:sp>
      <p:pic>
        <p:nvPicPr>
          <p:cNvPr id="5" name="Accept 18 Four ideas of acceptance 1.m4a">
            <a:hlinkClick r:id="" action="ppaction://media"/>
            <a:extLst>
              <a:ext uri="{FF2B5EF4-FFF2-40B4-BE49-F238E27FC236}">
                <a16:creationId xmlns:a16="http://schemas.microsoft.com/office/drawing/2014/main" id="{E7121F43-9365-370C-A5A1-D99924489E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2253963016"/>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96"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xit" presetSubtype="0" fill="hold" grpId="1" nodeType="withEffect">
                                  <p:stCondLst>
                                    <p:cond delay="600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bldLst>
      <p:bldP spid="3" grpId="0"/>
      <p:bldP spid="3"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578069" y="3093074"/>
            <a:ext cx="11035862" cy="837409"/>
          </a:xfrm>
          <a:prstGeom prst="rect">
            <a:avLst/>
          </a:prstGeom>
          <a:noFill/>
        </p:spPr>
        <p:txBody>
          <a:bodyPr wrap="square" rtlCol="0">
            <a:spAutoFit/>
          </a:bodyPr>
          <a:lstStyle/>
          <a:p>
            <a:pPr algn="ctr">
              <a:lnSpc>
                <a:spcPct val="150000"/>
              </a:lnSpc>
            </a:pPr>
            <a:r>
              <a:rPr lang="en-US" sz="3600" dirty="0">
                <a:latin typeface="Bahnschrift" panose="020B0502040204020203" pitchFamily="34" charset="0"/>
                <a:cs typeface="Helvetica"/>
              </a:rPr>
              <a:t>1. This will pass</a:t>
            </a:r>
          </a:p>
        </p:txBody>
      </p:sp>
      <p:pic>
        <p:nvPicPr>
          <p:cNvPr id="5" name="Accept 19 This will pass 1.m4a">
            <a:hlinkClick r:id="" action="ppaction://media"/>
            <a:extLst>
              <a:ext uri="{FF2B5EF4-FFF2-40B4-BE49-F238E27FC236}">
                <a16:creationId xmlns:a16="http://schemas.microsoft.com/office/drawing/2014/main" id="{4FC14F9C-D390-A4B5-67E4-6026AA6AA8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1669" y="167432"/>
            <a:ext cx="812800" cy="812800"/>
          </a:xfrm>
          <a:prstGeom prst="rect">
            <a:avLst/>
          </a:prstGeom>
        </p:spPr>
      </p:pic>
    </p:spTree>
    <p:extLst>
      <p:ext uri="{BB962C8B-B14F-4D97-AF65-F5344CB8AC3E}">
        <p14:creationId xmlns:p14="http://schemas.microsoft.com/office/powerpoint/2010/main" val="900432633"/>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9"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xit" presetSubtype="0" fill="hold" grpId="1" nodeType="withEffect">
                                  <p:stCondLst>
                                    <p:cond delay="400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bldLst>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268" name="Picture 4" descr="[speed output image]">
            <a:extLst>
              <a:ext uri="{FF2B5EF4-FFF2-40B4-BE49-F238E27FC236}">
                <a16:creationId xmlns:a16="http://schemas.microsoft.com/office/drawing/2014/main" id="{240575C4-EFB2-3F4F-957A-808288C56A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8725" y="0"/>
            <a:ext cx="97345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rts of the limbic system">
            <a:extLst>
              <a:ext uri="{FF2B5EF4-FFF2-40B4-BE49-F238E27FC236}">
                <a16:creationId xmlns:a16="http://schemas.microsoft.com/office/drawing/2014/main" id="{C383F6EB-AFDD-AD48-8424-74BB81F94E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1897" y="0"/>
            <a:ext cx="5647160" cy="40030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ead Outline Clip Art at Clker ">
            <a:extLst>
              <a:ext uri="{FF2B5EF4-FFF2-40B4-BE49-F238E27FC236}">
                <a16:creationId xmlns:a16="http://schemas.microsoft.com/office/drawing/2014/main" id="{AADA5FBD-2170-1347-8B73-662BDCCF5C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097926" y="653899"/>
            <a:ext cx="3996145" cy="5550201"/>
          </a:xfrm>
          <a:prstGeom prst="rect">
            <a:avLst/>
          </a:prstGeom>
          <a:noFill/>
          <a:extLst>
            <a:ext uri="{909E8E84-426E-40DD-AFC4-6F175D3DCCD1}">
              <a14:hiddenFill xmlns:a14="http://schemas.microsoft.com/office/drawing/2010/main">
                <a:solidFill>
                  <a:srgbClr val="FFFFFF"/>
                </a:solidFill>
              </a14:hiddenFill>
            </a:ext>
          </a:extLst>
        </p:spPr>
      </p:pic>
      <p:sp>
        <p:nvSpPr>
          <p:cNvPr id="7" name="Up Arrow 6">
            <a:extLst>
              <a:ext uri="{FF2B5EF4-FFF2-40B4-BE49-F238E27FC236}">
                <a16:creationId xmlns:a16="http://schemas.microsoft.com/office/drawing/2014/main" id="{45CD0AFF-F0B2-C04E-AB77-5AE79764F4D6}"/>
              </a:ext>
            </a:extLst>
          </p:cNvPr>
          <p:cNvSpPr/>
          <p:nvPr/>
        </p:nvSpPr>
        <p:spPr>
          <a:xfrm>
            <a:off x="5486399" y="1190642"/>
            <a:ext cx="897148" cy="162176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a:extLst>
              <a:ext uri="{FF2B5EF4-FFF2-40B4-BE49-F238E27FC236}">
                <a16:creationId xmlns:a16="http://schemas.microsoft.com/office/drawing/2014/main" id="{81CD0FC4-1080-6A4A-9DC2-65815AA6D614}"/>
              </a:ext>
            </a:extLst>
          </p:cNvPr>
          <p:cNvSpPr/>
          <p:nvPr/>
        </p:nvSpPr>
        <p:spPr>
          <a:xfrm rot="10800000">
            <a:off x="5486399" y="1190839"/>
            <a:ext cx="897148" cy="1621766"/>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Accept 2 Neurotransmitters and the limbic system 1 (Cutout to only include first section).m4a">
            <a:hlinkClick r:id="" action="ppaction://media"/>
            <a:extLst>
              <a:ext uri="{FF2B5EF4-FFF2-40B4-BE49-F238E27FC236}">
                <a16:creationId xmlns:a16="http://schemas.microsoft.com/office/drawing/2014/main" id="{CB667DFA-D9F0-0CB9-18FF-BFBFA224497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50" y="0"/>
            <a:ext cx="812800" cy="812800"/>
          </a:xfrm>
          <a:prstGeom prst="rect">
            <a:avLst/>
          </a:prstGeom>
        </p:spPr>
      </p:pic>
    </p:spTree>
    <p:extLst>
      <p:ext uri="{BB962C8B-B14F-4D97-AF65-F5344CB8AC3E}">
        <p14:creationId xmlns:p14="http://schemas.microsoft.com/office/powerpoint/2010/main" val="431333182"/>
      </p:ext>
    </p:extLst>
  </p:cSld>
  <p:clrMapOvr>
    <a:masterClrMapping/>
  </p:clrMapOvr>
  <mc:AlternateContent xmlns:mc="http://schemas.openxmlformats.org/markup-compatibility/2006" xmlns:p14="http://schemas.microsoft.com/office/powerpoint/2010/main">
    <mc:Choice Requires="p14">
      <p:transition spd="med" p14:dur="700" advClick="0" advTm="32000">
        <p:fade/>
      </p:transition>
    </mc:Choice>
    <mc:Fallback xmlns="">
      <p:transition spd="med" advClick="0" advTm="3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105" fill="hold"/>
                                        <p:tgtEl>
                                          <p:spTgt spid="3"/>
                                        </p:tgtEl>
                                      </p:cBhvr>
                                    </p:cmd>
                                  </p:childTnLst>
                                </p:cTn>
                              </p:par>
                              <p:par>
                                <p:cTn id="7" presetID="10" presetClass="entr" presetSubtype="0" fill="hold" nodeType="withEffect">
                                  <p:stCondLst>
                                    <p:cond delay="0"/>
                                  </p:stCondLst>
                                  <p:childTnLst>
                                    <p:set>
                                      <p:cBhvr>
                                        <p:cTn id="8" dur="1" fill="hold">
                                          <p:stCondLst>
                                            <p:cond delay="0"/>
                                          </p:stCondLst>
                                        </p:cTn>
                                        <p:tgtEl>
                                          <p:spTgt spid="2054"/>
                                        </p:tgtEl>
                                        <p:attrNameLst>
                                          <p:attrName>style.visibility</p:attrName>
                                        </p:attrNameLst>
                                      </p:cBhvr>
                                      <p:to>
                                        <p:strVal val="visible"/>
                                      </p:to>
                                    </p:set>
                                    <p:animEffect transition="in" filter="fade">
                                      <p:cBhvr>
                                        <p:cTn id="9" dur="500"/>
                                        <p:tgtEl>
                                          <p:spTgt spid="2054"/>
                                        </p:tgtEl>
                                      </p:cBhvr>
                                    </p:animEffect>
                                  </p:childTnLst>
                                </p:cTn>
                              </p:par>
                              <p:par>
                                <p:cTn id="10" presetID="10" presetClass="entr" presetSubtype="0"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par>
                                <p:cTn id="13" presetID="10" presetClass="entr" presetSubtype="0" fill="hold" nodeType="withEffect">
                                  <p:stCondLst>
                                    <p:cond delay="20000"/>
                                  </p:stCondLst>
                                  <p:childTnLst>
                                    <p:set>
                                      <p:cBhvr>
                                        <p:cTn id="14" dur="1" fill="hold">
                                          <p:stCondLst>
                                            <p:cond delay="0"/>
                                          </p:stCondLst>
                                        </p:cTn>
                                        <p:tgtEl>
                                          <p:spTgt spid="11268"/>
                                        </p:tgtEl>
                                        <p:attrNameLst>
                                          <p:attrName>style.visibility</p:attrName>
                                        </p:attrNameLst>
                                      </p:cBhvr>
                                      <p:to>
                                        <p:strVal val="visible"/>
                                      </p:to>
                                    </p:set>
                                    <p:animEffect transition="in" filter="fade">
                                      <p:cBhvr>
                                        <p:cTn id="15" dur="500"/>
                                        <p:tgtEl>
                                          <p:spTgt spid="11268"/>
                                        </p:tgtEl>
                                      </p:cBhvr>
                                    </p:animEffect>
                                  </p:childTnLst>
                                </p:cTn>
                              </p:par>
                              <p:par>
                                <p:cTn id="16" presetID="10" presetClass="exit" presetSubtype="0" fill="hold" nodeType="withEffect">
                                  <p:stCondLst>
                                    <p:cond delay="34000"/>
                                  </p:stCondLst>
                                  <p:childTnLst>
                                    <p:animEffect transition="out" filter="fade">
                                      <p:cBhvr>
                                        <p:cTn id="17" dur="500"/>
                                        <p:tgtEl>
                                          <p:spTgt spid="11268"/>
                                        </p:tgtEl>
                                      </p:cBhvr>
                                    </p:animEffect>
                                    <p:set>
                                      <p:cBhvr>
                                        <p:cTn id="18" dur="1" fill="hold">
                                          <p:stCondLst>
                                            <p:cond delay="499"/>
                                          </p:stCondLst>
                                        </p:cTn>
                                        <p:tgtEl>
                                          <p:spTgt spid="11268"/>
                                        </p:tgtEl>
                                        <p:attrNameLst>
                                          <p:attrName>style.visibility</p:attrName>
                                        </p:attrNameLst>
                                      </p:cBhvr>
                                      <p:to>
                                        <p:strVal val="hidden"/>
                                      </p:to>
                                    </p:set>
                                  </p:childTnLst>
                                </p:cTn>
                              </p:par>
                              <p:par>
                                <p:cTn id="19" presetID="10" presetClass="exit" presetSubtype="0" fill="hold" nodeType="withEffect">
                                  <p:stCondLst>
                                    <p:cond delay="10000"/>
                                  </p:stCondLst>
                                  <p:childTnLst>
                                    <p:animEffect transition="out" filter="fade">
                                      <p:cBhvr>
                                        <p:cTn id="20" dur="500"/>
                                        <p:tgtEl>
                                          <p:spTgt spid="2052"/>
                                        </p:tgtEl>
                                      </p:cBhvr>
                                    </p:animEffect>
                                    <p:set>
                                      <p:cBhvr>
                                        <p:cTn id="21" dur="1" fill="hold">
                                          <p:stCondLst>
                                            <p:cond delay="499"/>
                                          </p:stCondLst>
                                        </p:cTn>
                                        <p:tgtEl>
                                          <p:spTgt spid="2052"/>
                                        </p:tgtEl>
                                        <p:attrNameLst>
                                          <p:attrName>style.visibility</p:attrName>
                                        </p:attrNameLst>
                                      </p:cBhvr>
                                      <p:to>
                                        <p:strVal val="hidden"/>
                                      </p:to>
                                    </p:set>
                                  </p:childTnLst>
                                </p:cTn>
                              </p:par>
                              <p:par>
                                <p:cTn id="22" presetID="10" presetClass="entr" presetSubtype="0" fill="hold" grpId="0" nodeType="withEffect">
                                  <p:stCondLst>
                                    <p:cond delay="11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xit" presetSubtype="0" fill="hold" grpId="1" nodeType="withEffect">
                                  <p:stCondLst>
                                    <p:cond delay="1150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10" presetClass="entr" presetSubtype="0" fill="hold" grpId="0" nodeType="withEffect">
                                  <p:stCondLst>
                                    <p:cond delay="1200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xit" presetSubtype="0" fill="hold" grpId="1" nodeType="withEffect">
                                  <p:stCondLst>
                                    <p:cond delay="12500"/>
                                  </p:stCondLst>
                                  <p:childTnLst>
                                    <p:animEffect transition="out" filter="fade">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par>
                                <p:cTn id="34" presetID="10" presetClass="exit" presetSubtype="0" fill="hold" nodeType="withEffect">
                                  <p:stCondLst>
                                    <p:cond delay="14500"/>
                                  </p:stCondLst>
                                  <p:childTnLst>
                                    <p:animEffect transition="out" filter="fade">
                                      <p:cBhvr>
                                        <p:cTn id="35" dur="500"/>
                                        <p:tgtEl>
                                          <p:spTgt spid="2054"/>
                                        </p:tgtEl>
                                      </p:cBhvr>
                                    </p:animEffect>
                                    <p:set>
                                      <p:cBhvr>
                                        <p:cTn id="36" dur="1" fill="hold">
                                          <p:stCondLst>
                                            <p:cond delay="499"/>
                                          </p:stCondLst>
                                        </p:cTn>
                                        <p:tgtEl>
                                          <p:spTgt spid="2054"/>
                                        </p:tgtEl>
                                        <p:attrNameLst>
                                          <p:attrName>style.visibility</p:attrName>
                                        </p:attrNameLst>
                                      </p:cBhvr>
                                      <p:to>
                                        <p:strVal val="hidden"/>
                                      </p:to>
                                    </p:set>
                                  </p:childTnLst>
                                </p:cTn>
                              </p:par>
                              <p:par>
                                <p:cTn id="37" presetID="10" presetClass="entr" presetSubtype="0" fill="hold" nodeType="withEffect">
                                  <p:stCondLst>
                                    <p:cond delay="34000"/>
                                  </p:stCondLst>
                                  <p:childTnLst>
                                    <p:set>
                                      <p:cBhvr>
                                        <p:cTn id="38" dur="1" fill="hold">
                                          <p:stCondLst>
                                            <p:cond delay="0"/>
                                          </p:stCondLst>
                                        </p:cTn>
                                        <p:tgtEl>
                                          <p:spTgt spid="2054"/>
                                        </p:tgtEl>
                                        <p:attrNameLst>
                                          <p:attrName>style.visibility</p:attrName>
                                        </p:attrNameLst>
                                      </p:cBhvr>
                                      <p:to>
                                        <p:strVal val="visible"/>
                                      </p:to>
                                    </p:set>
                                    <p:animEffect transition="in" filter="fade">
                                      <p:cBhvr>
                                        <p:cTn id="39" dur="500"/>
                                        <p:tgtEl>
                                          <p:spTgt spid="2054"/>
                                        </p:tgtEl>
                                      </p:cBhvr>
                                    </p:animEffect>
                                  </p:childTnLst>
                                </p:cTn>
                              </p:par>
                              <p:par>
                                <p:cTn id="40" presetID="10" presetClass="exit" presetSubtype="0" fill="hold" nodeType="withEffect">
                                  <p:stCondLst>
                                    <p:cond delay="38000"/>
                                  </p:stCondLst>
                                  <p:childTnLst>
                                    <p:animEffect transition="out" filter="fade">
                                      <p:cBhvr>
                                        <p:cTn id="41" dur="500"/>
                                        <p:tgtEl>
                                          <p:spTgt spid="2054"/>
                                        </p:tgtEl>
                                      </p:cBhvr>
                                    </p:animEffect>
                                    <p:set>
                                      <p:cBhvr>
                                        <p:cTn id="42" dur="1" fill="hold">
                                          <p:stCondLst>
                                            <p:cond delay="499"/>
                                          </p:stCondLst>
                                        </p:cTn>
                                        <p:tgtEl>
                                          <p:spTgt spid="2054"/>
                                        </p:tgtEl>
                                        <p:attrNameLst>
                                          <p:attrName>style.visibility</p:attrName>
                                        </p:attrNameLst>
                                      </p:cBhvr>
                                      <p:to>
                                        <p:strVal val="hidden"/>
                                      </p:to>
                                    </p:set>
                                  </p:childTnLst>
                                </p:cTn>
                              </p:par>
                              <p:par>
                                <p:cTn id="43" presetID="10" presetClass="entr" presetSubtype="0" fill="hold" nodeType="withEffect">
                                  <p:stCondLst>
                                    <p:cond delay="3400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par>
                                <p:cTn id="46" presetID="10" presetClass="exit" presetSubtype="0" fill="hold" nodeType="withEffect">
                                  <p:stCondLst>
                                    <p:cond delay="38000"/>
                                  </p:stCondLst>
                                  <p:childTnLst>
                                    <p:animEffect transition="out" filter="fade">
                                      <p:cBhvr>
                                        <p:cTn id="47" dur="500"/>
                                        <p:tgtEl>
                                          <p:spTgt spid="2052"/>
                                        </p:tgtEl>
                                      </p:cBhvr>
                                    </p:animEffect>
                                    <p:set>
                                      <p:cBhvr>
                                        <p:cTn id="48"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9" fill="hold" display="0">
                  <p:stCondLst>
                    <p:cond delay="indefinite"/>
                  </p:stCondLst>
                  <p:endCondLst>
                    <p:cond evt="onStopAudio" delay="0">
                      <p:tgtEl>
                        <p:sldTgt/>
                      </p:tgtEl>
                    </p:cond>
                  </p:endCondLst>
                </p:cTn>
                <p:tgtEl>
                  <p:spTgt spid="3"/>
                </p:tgtEl>
              </p:cMediaNode>
            </p:audio>
          </p:childTnLst>
        </p:cTn>
      </p:par>
    </p:tnLst>
    <p:bldLst>
      <p:bldP spid="7" grpId="0" animBg="1"/>
      <p:bldP spid="7" grpId="1" animBg="1"/>
      <p:bldP spid="15" grpId="0" animBg="1"/>
      <p:bldP spid="15"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578069" y="2769909"/>
            <a:ext cx="11035862" cy="1668405"/>
          </a:xfrm>
          <a:prstGeom prst="rect">
            <a:avLst/>
          </a:prstGeom>
          <a:noFill/>
        </p:spPr>
        <p:txBody>
          <a:bodyPr wrap="square" rtlCol="0">
            <a:spAutoFit/>
          </a:bodyPr>
          <a:lstStyle/>
          <a:p>
            <a:pPr algn="ctr">
              <a:lnSpc>
                <a:spcPct val="150000"/>
              </a:lnSpc>
            </a:pPr>
            <a:r>
              <a:rPr lang="en-US" sz="3600" dirty="0">
                <a:latin typeface="Bahnschrift" panose="020B0502040204020203" pitchFamily="34" charset="0"/>
                <a:cs typeface="Helvetica"/>
              </a:rPr>
              <a:t>2. This will not hurt my body; it does not mean anything bad for me in the future</a:t>
            </a:r>
          </a:p>
        </p:txBody>
      </p:sp>
      <p:pic>
        <p:nvPicPr>
          <p:cNvPr id="5" name="Accept 20 This will not hurt my body 1.m4a">
            <a:hlinkClick r:id="" action="ppaction://media"/>
            <a:extLst>
              <a:ext uri="{FF2B5EF4-FFF2-40B4-BE49-F238E27FC236}">
                <a16:creationId xmlns:a16="http://schemas.microsoft.com/office/drawing/2014/main" id="{06202E8B-1EF5-7517-3D26-AAA13A259D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1669" y="0"/>
            <a:ext cx="812800" cy="812800"/>
          </a:xfrm>
          <a:prstGeom prst="rect">
            <a:avLst/>
          </a:prstGeom>
        </p:spPr>
      </p:pic>
    </p:spTree>
    <p:extLst>
      <p:ext uri="{BB962C8B-B14F-4D97-AF65-F5344CB8AC3E}">
        <p14:creationId xmlns:p14="http://schemas.microsoft.com/office/powerpoint/2010/main" val="189930742"/>
      </p:ext>
    </p:extLst>
  </p:cSld>
  <p:clrMapOvr>
    <a:masterClrMapping/>
  </p:clrMapOvr>
  <mc:AlternateContent xmlns:mc="http://schemas.openxmlformats.org/markup-compatibility/2006" xmlns:p14="http://schemas.microsoft.com/office/powerpoint/2010/main">
    <mc:Choice Requires="p14">
      <p:transition spd="med" p14:dur="700" advClick="0" advTm="7500">
        <p:fade/>
      </p:transition>
    </mc:Choice>
    <mc:Fallback xmlns="">
      <p:transition spd="med" advClick="0" advTm="7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50"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xit" presetSubtype="0" fill="hold" grpId="1" nodeType="withEffect">
                                  <p:stCondLst>
                                    <p:cond delay="800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bldLst>
      <p:bldP spid="3" grpId="0"/>
      <p:bldP spid="3"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578069" y="2757149"/>
            <a:ext cx="11035862" cy="837409"/>
          </a:xfrm>
          <a:prstGeom prst="rect">
            <a:avLst/>
          </a:prstGeom>
          <a:noFill/>
        </p:spPr>
        <p:txBody>
          <a:bodyPr wrap="square" rtlCol="0">
            <a:spAutoFit/>
          </a:bodyPr>
          <a:lstStyle/>
          <a:p>
            <a:pPr algn="ctr">
              <a:lnSpc>
                <a:spcPct val="150000"/>
              </a:lnSpc>
            </a:pPr>
            <a:r>
              <a:rPr lang="en-US" sz="3600" dirty="0">
                <a:latin typeface="Bahnschrift" panose="020B0502040204020203" pitchFamily="34" charset="0"/>
                <a:cs typeface="Helvetica"/>
              </a:rPr>
              <a:t>3. My ability to handle this will make me stronger</a:t>
            </a:r>
          </a:p>
        </p:txBody>
      </p:sp>
      <p:pic>
        <p:nvPicPr>
          <p:cNvPr id="5" name="Accept 21 My ability to handle it will make me stronger 2.m4a">
            <a:hlinkClick r:id="" action="ppaction://media"/>
            <a:extLst>
              <a:ext uri="{FF2B5EF4-FFF2-40B4-BE49-F238E27FC236}">
                <a16:creationId xmlns:a16="http://schemas.microsoft.com/office/drawing/2014/main" id="{7EC1DB7B-7B19-D244-55A4-DF3FBD84CE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1669" y="51318"/>
            <a:ext cx="812800" cy="812800"/>
          </a:xfrm>
          <a:prstGeom prst="rect">
            <a:avLst/>
          </a:prstGeom>
        </p:spPr>
      </p:pic>
    </p:spTree>
    <p:extLst>
      <p:ext uri="{BB962C8B-B14F-4D97-AF65-F5344CB8AC3E}">
        <p14:creationId xmlns:p14="http://schemas.microsoft.com/office/powerpoint/2010/main" val="3632223063"/>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68"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xit" presetSubtype="0" fill="hold" grpId="1" nodeType="withEffect">
                                  <p:stCondLst>
                                    <p:cond delay="550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bldLst>
      <p:bldP spid="3" grpId="0"/>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578069" y="2769909"/>
            <a:ext cx="11035862" cy="1668405"/>
          </a:xfrm>
          <a:prstGeom prst="rect">
            <a:avLst/>
          </a:prstGeom>
          <a:noFill/>
        </p:spPr>
        <p:txBody>
          <a:bodyPr wrap="square" rtlCol="0">
            <a:spAutoFit/>
          </a:bodyPr>
          <a:lstStyle/>
          <a:p>
            <a:pPr algn="ctr">
              <a:lnSpc>
                <a:spcPct val="150000"/>
              </a:lnSpc>
            </a:pPr>
            <a:r>
              <a:rPr lang="en-US" sz="3600" dirty="0">
                <a:latin typeface="Bahnschrift" panose="020B0502040204020203" pitchFamily="34" charset="0"/>
              </a:rPr>
              <a:t>4. It is an opportunity to practice acceptance and get better and better at it.</a:t>
            </a:r>
          </a:p>
        </p:txBody>
      </p:sp>
      <p:pic>
        <p:nvPicPr>
          <p:cNvPr id="5" name="Accept 22 It is an opportunity 1.m4a">
            <a:hlinkClick r:id="" action="ppaction://media"/>
            <a:extLst>
              <a:ext uri="{FF2B5EF4-FFF2-40B4-BE49-F238E27FC236}">
                <a16:creationId xmlns:a16="http://schemas.microsoft.com/office/drawing/2014/main" id="{C49FA758-4A67-50E9-285F-9DADDB05E0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13996"/>
            <a:ext cx="812800" cy="812800"/>
          </a:xfrm>
          <a:prstGeom prst="rect">
            <a:avLst/>
          </a:prstGeom>
        </p:spPr>
      </p:pic>
    </p:spTree>
    <p:extLst>
      <p:ext uri="{BB962C8B-B14F-4D97-AF65-F5344CB8AC3E}">
        <p14:creationId xmlns:p14="http://schemas.microsoft.com/office/powerpoint/2010/main" val="2906210482"/>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56"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xit" presetSubtype="0" fill="hold" grpId="1" nodeType="withEffect">
                                  <p:stCondLst>
                                    <p:cond delay="800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bldLst>
      <p:bldP spid="3" grpId="0"/>
      <p:bldP spid="3"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E8583C-7644-9444-95E6-229CEFA8BBF0}"/>
              </a:ext>
            </a:extLst>
          </p:cNvPr>
          <p:cNvPicPr>
            <a:picLocks noChangeAspect="1"/>
          </p:cNvPicPr>
          <p:nvPr/>
        </p:nvPicPr>
        <p:blipFill rotWithShape="1">
          <a:blip r:embed="rId5"/>
          <a:srcRect b="15789"/>
          <a:stretch/>
        </p:blipFill>
        <p:spPr>
          <a:xfrm>
            <a:off x="3873500" y="1557406"/>
            <a:ext cx="4445000" cy="3743187"/>
          </a:xfrm>
          <a:prstGeom prst="rect">
            <a:avLst/>
          </a:prstGeom>
        </p:spPr>
      </p:pic>
      <p:pic>
        <p:nvPicPr>
          <p:cNvPr id="5" name="Accept 23 Clinical Practice 1.m4a">
            <a:hlinkClick r:id="" action="ppaction://media"/>
            <a:extLst>
              <a:ext uri="{FF2B5EF4-FFF2-40B4-BE49-F238E27FC236}">
                <a16:creationId xmlns:a16="http://schemas.microsoft.com/office/drawing/2014/main" id="{3232C975-7CB3-F506-6D79-771B2B0005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812800" cy="812800"/>
          </a:xfrm>
          <a:prstGeom prst="rect">
            <a:avLst/>
          </a:prstGeom>
        </p:spPr>
      </p:pic>
    </p:spTree>
    <p:extLst>
      <p:ext uri="{BB962C8B-B14F-4D97-AF65-F5344CB8AC3E}">
        <p14:creationId xmlns:p14="http://schemas.microsoft.com/office/powerpoint/2010/main" val="4292612291"/>
      </p:ext>
    </p:extLst>
  </p:cSld>
  <p:clrMapOvr>
    <a:masterClrMapping/>
  </p:clrMapOvr>
  <mc:AlternateContent xmlns:mc="http://schemas.openxmlformats.org/markup-compatibility/2006" xmlns:p14="http://schemas.microsoft.com/office/powerpoint/2010/main">
    <mc:Choice Requires="p14">
      <p:transition spd="med" p14:dur="700" advClick="0" advTm="11000">
        <p:fade/>
      </p:transition>
    </mc:Choice>
    <mc:Fallback xmlns="">
      <p:transition spd="med" advClick="0" advTm="1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43" fill="hold"/>
                                        <p:tgtEl>
                                          <p:spTgt spid="5"/>
                                        </p:tgtEl>
                                      </p:cBhvr>
                                    </p:cmd>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xit" presetSubtype="0" fill="hold" nodeType="withEffect">
                                  <p:stCondLst>
                                    <p:cond delay="1500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DAEAC6F-D6E3-1447-91A8-1FC819BE2AED}"/>
              </a:ext>
            </a:extLst>
          </p:cNvPr>
          <p:cNvSpPr/>
          <p:nvPr/>
        </p:nvSpPr>
        <p:spPr>
          <a:xfrm>
            <a:off x="3048000" y="3105835"/>
            <a:ext cx="6096000" cy="646331"/>
          </a:xfrm>
          <a:prstGeom prst="rect">
            <a:avLst/>
          </a:prstGeom>
        </p:spPr>
        <p:txBody>
          <a:bodyPr>
            <a:spAutoFit/>
          </a:bodyPr>
          <a:lstStyle/>
          <a:p>
            <a:br>
              <a:rPr lang="en-US" dirty="0"/>
            </a:br>
            <a:endParaRPr lang="en-US" dirty="0"/>
          </a:p>
        </p:txBody>
      </p:sp>
      <p:pic>
        <p:nvPicPr>
          <p:cNvPr id="1026" name="Picture 2" descr="[effects output image]">
            <a:extLst>
              <a:ext uri="{FF2B5EF4-FFF2-40B4-BE49-F238E27FC236}">
                <a16:creationId xmlns:a16="http://schemas.microsoft.com/office/drawing/2014/main" id="{86AC0971-DA0D-7946-BE0A-A61C7E6C31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381000"/>
            <a:ext cx="6096000" cy="609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94B7675-CE50-BD4E-B070-E5F52A7B004B}"/>
              </a:ext>
            </a:extLst>
          </p:cNvPr>
          <p:cNvPicPr>
            <a:picLocks noChangeAspect="1"/>
          </p:cNvPicPr>
          <p:nvPr/>
        </p:nvPicPr>
        <p:blipFill rotWithShape="1">
          <a:blip r:embed="rId6"/>
          <a:srcRect b="16247"/>
          <a:stretch/>
        </p:blipFill>
        <p:spPr>
          <a:xfrm>
            <a:off x="3282793" y="1072855"/>
            <a:ext cx="5626413" cy="4712290"/>
          </a:xfrm>
          <a:prstGeom prst="rect">
            <a:avLst/>
          </a:prstGeom>
        </p:spPr>
      </p:pic>
      <p:pic>
        <p:nvPicPr>
          <p:cNvPr id="5" name="Accept 24 Neural Practice 1.m4a">
            <a:hlinkClick r:id="" action="ppaction://media"/>
            <a:extLst>
              <a:ext uri="{FF2B5EF4-FFF2-40B4-BE49-F238E27FC236}">
                <a16:creationId xmlns:a16="http://schemas.microsoft.com/office/drawing/2014/main" id="{B0A99DC1-47CD-EB30-E80B-259E8401AF6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25400"/>
            <a:ext cx="812800" cy="812800"/>
          </a:xfrm>
          <a:prstGeom prst="rect">
            <a:avLst/>
          </a:prstGeom>
        </p:spPr>
      </p:pic>
    </p:spTree>
    <p:extLst>
      <p:ext uri="{BB962C8B-B14F-4D97-AF65-F5344CB8AC3E}">
        <p14:creationId xmlns:p14="http://schemas.microsoft.com/office/powerpoint/2010/main" val="1719202020"/>
      </p:ext>
    </p:extLst>
  </p:cSld>
  <p:clrMapOvr>
    <a:masterClrMapping/>
  </p:clrMapOvr>
  <mc:AlternateContent xmlns:mc="http://schemas.openxmlformats.org/markup-compatibility/2006" xmlns:p14="http://schemas.microsoft.com/office/powerpoint/2010/main">
    <mc:Choice Requires="p14">
      <p:transition spd="med" p14:dur="700" advClick="0" advTm="35000">
        <p:fade/>
      </p:transition>
    </mc:Choice>
    <mc:Fallback xmlns="">
      <p:transition spd="med" advClick="0"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344" fill="hold"/>
                                        <p:tgtEl>
                                          <p:spTgt spid="5"/>
                                        </p:tgtEl>
                                      </p:cBhvr>
                                    </p:cmd>
                                  </p:childTnLst>
                                </p:cTn>
                              </p:par>
                              <p:par>
                                <p:cTn id="7" presetID="10" presetClass="entr" presetSubtype="0" fill="hold" nodeType="withEffect">
                                  <p:stCondLst>
                                    <p:cond delay="410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xit" presetSubtype="0" fill="hold" nodeType="withEffect">
                                  <p:stCondLst>
                                    <p:cond delay="5000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xit" presetSubtype="0" fill="hold" nodeType="withEffect">
                                  <p:stCondLst>
                                    <p:cond delay="40000"/>
                                  </p:stCondLst>
                                  <p:childTnLst>
                                    <p:animEffect transition="out" filter="fade">
                                      <p:cBhvr>
                                        <p:cTn id="17" dur="500"/>
                                        <p:tgtEl>
                                          <p:spTgt spid="1026"/>
                                        </p:tgtEl>
                                      </p:cBhvr>
                                    </p:animEffect>
                                    <p:set>
                                      <p:cBhvr>
                                        <p:cTn id="18"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3C9AAF-2AED-4FF5-9C18-A475241EE182}"/>
              </a:ext>
            </a:extLst>
          </p:cNvPr>
          <p:cNvSpPr txBox="1">
            <a:spLocks/>
          </p:cNvSpPr>
          <p:nvPr/>
        </p:nvSpPr>
        <p:spPr>
          <a:xfrm>
            <a:off x="2685079" y="2857500"/>
            <a:ext cx="6821842" cy="1143000"/>
          </a:xfrm>
          <a:prstGeom prst="rect">
            <a:avLst/>
          </a:prstGeom>
          <a:ln w="28575">
            <a:noFill/>
          </a:ln>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effectLst/>
                <a:uLnTx/>
                <a:uFillTx/>
                <a:latin typeface="Bahnschrift" panose="020B0502040204020203" pitchFamily="34" charset="0"/>
                <a:cs typeface="Helvetica"/>
              </a:rPr>
              <a:t>Are you ready to practice?</a:t>
            </a:r>
          </a:p>
        </p:txBody>
      </p:sp>
      <p:pic>
        <p:nvPicPr>
          <p:cNvPr id="5" name="Accept 25 Ready 1.m4a">
            <a:hlinkClick r:id="" action="ppaction://media"/>
            <a:extLst>
              <a:ext uri="{FF2B5EF4-FFF2-40B4-BE49-F238E27FC236}">
                <a16:creationId xmlns:a16="http://schemas.microsoft.com/office/drawing/2014/main" id="{C37048A3-1754-CEA2-8AF4-CFC4A56148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102" y="0"/>
            <a:ext cx="812800" cy="812800"/>
          </a:xfrm>
          <a:prstGeom prst="rect">
            <a:avLst/>
          </a:prstGeom>
        </p:spPr>
      </p:pic>
    </p:spTree>
    <p:extLst>
      <p:ext uri="{BB962C8B-B14F-4D97-AF65-F5344CB8AC3E}">
        <p14:creationId xmlns:p14="http://schemas.microsoft.com/office/powerpoint/2010/main" val="743311954"/>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63"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xit" presetSubtype="0" fill="hold" grpId="1" nodeType="withEffect">
                                  <p:stCondLst>
                                    <p:cond delay="300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bldLst>
      <p:bldP spid="4" grpId="0"/>
      <p:bldP spid="4"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8F57EC-BA5E-5543-AC44-AA8B7EAE4E18}"/>
              </a:ext>
            </a:extLst>
          </p:cNvPr>
          <p:cNvPicPr>
            <a:picLocks noChangeAspect="1"/>
          </p:cNvPicPr>
          <p:nvPr/>
        </p:nvPicPr>
        <p:blipFill rotWithShape="1">
          <a:blip r:embed="rId4">
            <a:lum bright="70000" contrast="-70000"/>
          </a:blip>
          <a:srcRect b="16622"/>
          <a:stretch/>
        </p:blipFill>
        <p:spPr>
          <a:xfrm>
            <a:off x="4457623" y="2062951"/>
            <a:ext cx="3276754" cy="2732097"/>
          </a:xfrm>
          <a:prstGeom prst="rect">
            <a:avLst/>
          </a:prstGeom>
        </p:spPr>
      </p:pic>
      <p:pic>
        <p:nvPicPr>
          <p:cNvPr id="4" name="Accept 26 Practice Introduction 1.m4a">
            <a:hlinkClick r:id="" action="ppaction://media"/>
            <a:extLst>
              <a:ext uri="{FF2B5EF4-FFF2-40B4-BE49-F238E27FC236}">
                <a16:creationId xmlns:a16="http://schemas.microsoft.com/office/drawing/2014/main" id="{44A62B78-5021-7C9F-5E79-FF803EB59B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3054754503"/>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80" fill="hold"/>
                                        <p:tgtEl>
                                          <p:spTgt spid="4"/>
                                        </p:tgtEl>
                                      </p:cBhvr>
                                    </p:cmd>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xit" presetSubtype="0" fill="hold" nodeType="withEffect">
                                  <p:stCondLst>
                                    <p:cond delay="1100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1B7EDB-506C-44BC-96E8-585C57BBA5EA}"/>
              </a:ext>
            </a:extLst>
          </p:cNvPr>
          <p:cNvSpPr>
            <a:spLocks noGrp="1"/>
          </p:cNvSpPr>
          <p:nvPr>
            <p:ph idx="1"/>
          </p:nvPr>
        </p:nvSpPr>
        <p:spPr>
          <a:xfrm>
            <a:off x="2178756" y="4494509"/>
            <a:ext cx="7846142" cy="3936181"/>
          </a:xfrm>
        </p:spPr>
        <p:txBody>
          <a:bodyPr>
            <a:noAutofit/>
          </a:bodyPr>
          <a:lstStyle/>
          <a:p>
            <a:pPr marL="0" indent="0" algn="ctr">
              <a:lnSpc>
                <a:spcPct val="150000"/>
              </a:lnSpc>
              <a:buNone/>
            </a:pPr>
            <a:r>
              <a:rPr lang="en-US" sz="3600" b="1" dirty="0">
                <a:solidFill>
                  <a:schemeClr val="accent6">
                    <a:lumMod val="75000"/>
                  </a:schemeClr>
                </a:solidFill>
                <a:latin typeface="Bahnschrift" panose="020B0502040204020203" pitchFamily="34" charset="0"/>
              </a:rPr>
              <a:t>let go</a:t>
            </a:r>
            <a:endParaRPr lang="en-US" sz="3600" dirty="0">
              <a:solidFill>
                <a:schemeClr val="accent6">
                  <a:lumMod val="75000"/>
                </a:schemeClr>
              </a:solidFill>
              <a:latin typeface="Bahnschrift" panose="020B0502040204020203" pitchFamily="34" charset="0"/>
              <a:ea typeface="ＭＳ 明朝" panose="02020609040205080304" pitchFamily="17" charset="-128"/>
              <a:cs typeface="Times New Roman" panose="02020603050405020304" pitchFamily="18" charset="0"/>
            </a:endParaRPr>
          </a:p>
        </p:txBody>
      </p:sp>
      <p:pic>
        <p:nvPicPr>
          <p:cNvPr id="2" name="Picture 1">
            <a:extLst>
              <a:ext uri="{FF2B5EF4-FFF2-40B4-BE49-F238E27FC236}">
                <a16:creationId xmlns:a16="http://schemas.microsoft.com/office/drawing/2014/main" id="{A30A9814-E681-6048-8306-A341D2F2F139}"/>
              </a:ext>
            </a:extLst>
          </p:cNvPr>
          <p:cNvPicPr>
            <a:picLocks noChangeAspect="1"/>
          </p:cNvPicPr>
          <p:nvPr/>
        </p:nvPicPr>
        <p:blipFill rotWithShape="1">
          <a:blip r:embed="rId5">
            <a:lum bright="70000" contrast="-70000"/>
          </a:blip>
          <a:srcRect b="19956"/>
          <a:stretch/>
        </p:blipFill>
        <p:spPr>
          <a:xfrm>
            <a:off x="4219817" y="1606589"/>
            <a:ext cx="3740712" cy="2994212"/>
          </a:xfrm>
          <a:prstGeom prst="rect">
            <a:avLst/>
          </a:prstGeom>
        </p:spPr>
      </p:pic>
      <p:sp>
        <p:nvSpPr>
          <p:cNvPr id="5" name="Rectangle 4">
            <a:extLst>
              <a:ext uri="{FF2B5EF4-FFF2-40B4-BE49-F238E27FC236}">
                <a16:creationId xmlns:a16="http://schemas.microsoft.com/office/drawing/2014/main" id="{36F83AE5-4566-2A4D-8228-C9F79F941152}"/>
              </a:ext>
            </a:extLst>
          </p:cNvPr>
          <p:cNvSpPr/>
          <p:nvPr/>
        </p:nvSpPr>
        <p:spPr>
          <a:xfrm>
            <a:off x="2167102" y="4494509"/>
            <a:ext cx="7846142" cy="837409"/>
          </a:xfrm>
          <a:prstGeom prst="rect">
            <a:avLst/>
          </a:prstGeom>
        </p:spPr>
        <p:txBody>
          <a:bodyPr wrap="square">
            <a:spAutoFit/>
          </a:bodyPr>
          <a:lstStyle/>
          <a:p>
            <a:pPr algn="ctr">
              <a:lnSpc>
                <a:spcPct val="150000"/>
              </a:lnSpc>
            </a:pPr>
            <a:r>
              <a:rPr lang="en-US" sz="3600" b="1" dirty="0">
                <a:solidFill>
                  <a:schemeClr val="accent6">
                    <a:lumMod val="75000"/>
                  </a:schemeClr>
                </a:solidFill>
                <a:latin typeface="Bahnschrift" panose="020B0502040204020203" pitchFamily="34" charset="0"/>
              </a:rPr>
              <a:t>focus</a:t>
            </a:r>
          </a:p>
        </p:txBody>
      </p:sp>
      <p:pic>
        <p:nvPicPr>
          <p:cNvPr id="6" name="Picture 5">
            <a:extLst>
              <a:ext uri="{FF2B5EF4-FFF2-40B4-BE49-F238E27FC236}">
                <a16:creationId xmlns:a16="http://schemas.microsoft.com/office/drawing/2014/main" id="{E42F9D96-E50E-B843-A1BF-E417F4F9CDF3}"/>
              </a:ext>
            </a:extLst>
          </p:cNvPr>
          <p:cNvPicPr>
            <a:picLocks noChangeAspect="1"/>
          </p:cNvPicPr>
          <p:nvPr/>
        </p:nvPicPr>
        <p:blipFill rotWithShape="1">
          <a:blip r:embed="rId6">
            <a:lum bright="70000" contrast="-70000"/>
          </a:blip>
          <a:srcRect b="18084"/>
          <a:stretch/>
        </p:blipFill>
        <p:spPr>
          <a:xfrm>
            <a:off x="4219817" y="1571573"/>
            <a:ext cx="3740712" cy="3064244"/>
          </a:xfrm>
          <a:prstGeom prst="rect">
            <a:avLst/>
          </a:prstGeom>
        </p:spPr>
      </p:pic>
      <p:pic>
        <p:nvPicPr>
          <p:cNvPr id="8" name="Accept 27 Receptive Mind 2.m4a">
            <a:hlinkClick r:id="" action="ppaction://media"/>
            <a:extLst>
              <a:ext uri="{FF2B5EF4-FFF2-40B4-BE49-F238E27FC236}">
                <a16:creationId xmlns:a16="http://schemas.microsoft.com/office/drawing/2014/main" id="{977F9EAF-0210-368F-17D3-4CA3D30903C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441" y="0"/>
            <a:ext cx="812800" cy="812800"/>
          </a:xfrm>
          <a:prstGeom prst="rect">
            <a:avLst/>
          </a:prstGeom>
        </p:spPr>
      </p:pic>
    </p:spTree>
    <p:extLst>
      <p:ext uri="{BB962C8B-B14F-4D97-AF65-F5344CB8AC3E}">
        <p14:creationId xmlns:p14="http://schemas.microsoft.com/office/powerpoint/2010/main" val="1683500551"/>
      </p:ext>
    </p:extLst>
  </p:cSld>
  <p:clrMapOvr>
    <a:masterClrMapping/>
  </p:clrMapOvr>
  <mc:AlternateContent xmlns:mc="http://schemas.openxmlformats.org/markup-compatibility/2006" xmlns:p14="http://schemas.microsoft.com/office/powerpoint/2010/main">
    <mc:Choice Requires="p14">
      <p:transition spd="med" p14:dur="700" advClick="0" advTm="18000">
        <p:fade/>
      </p:transition>
    </mc:Choice>
    <mc:Fallback xmlns="">
      <p:transition spd="med" advClick="0" advTm="1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39" fill="hold"/>
                                        <p:tgtEl>
                                          <p:spTgt spid="8"/>
                                        </p:tgtEl>
                                      </p:cBhvr>
                                    </p:cmd>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xit" presetSubtype="0" fill="hold" grpId="1" nodeType="withEffect">
                                  <p:stCondLst>
                                    <p:cond delay="17000"/>
                                  </p:stCondLst>
                                  <p:childTnLst>
                                    <p:animEffect transition="out" filter="fade">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0" presetClass="exit" presetSubtype="0" fill="hold" nodeType="withEffect">
                                  <p:stCondLst>
                                    <p:cond delay="1700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par>
                                <p:cTn id="19" presetID="10" presetClass="exit" presetSubtype="0" fill="hold" grpId="2" nodeType="withEffect">
                                  <p:stCondLst>
                                    <p:cond delay="19000"/>
                                  </p:stCondLst>
                                  <p:childTnLst>
                                    <p:animEffect transition="out" filter="fade">
                                      <p:cBhvr>
                                        <p:cTn id="20" dur="500"/>
                                        <p:tgtEl>
                                          <p:spTgt spid="3">
                                            <p:txEl>
                                              <p:pRg st="0" end="0"/>
                                            </p:txEl>
                                          </p:spTgt>
                                        </p:tgtEl>
                                      </p:cBhvr>
                                    </p:animEffect>
                                    <p:set>
                                      <p:cBhvr>
                                        <p:cTn id="21" dur="1" fill="hold">
                                          <p:stCondLst>
                                            <p:cond delay="499"/>
                                          </p:stCondLst>
                                        </p:cTn>
                                        <p:tgtEl>
                                          <p:spTgt spid="3">
                                            <p:txEl>
                                              <p:pRg st="0" end="0"/>
                                            </p:txEl>
                                          </p:spTgt>
                                        </p:tgtEl>
                                        <p:attrNameLst>
                                          <p:attrName>style.visibility</p:attrName>
                                        </p:attrNameLst>
                                      </p:cBhvr>
                                      <p:to>
                                        <p:strVal val="hidden"/>
                                      </p:to>
                                    </p:set>
                                  </p:childTnLst>
                                </p:cTn>
                              </p:par>
                              <p:par>
                                <p:cTn id="22" presetID="10" presetClass="exit" presetSubtype="0" fill="hold" nodeType="withEffect">
                                  <p:stCondLst>
                                    <p:cond delay="1900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par>
                                <p:cTn id="25" presetID="10" presetClass="entr" presetSubtype="0" fill="hold" grpId="0" nodeType="withEffect">
                                  <p:stCondLst>
                                    <p:cond delay="195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195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xit" presetSubtype="0" fill="hold" nodeType="withEffect">
                                  <p:stCondLst>
                                    <p:cond delay="2700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grpId="1" nodeType="withEffect">
                                  <p:stCondLst>
                                    <p:cond delay="2700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8"/>
                </p:tgtEl>
              </p:cMediaNode>
            </p:audio>
          </p:childTnLst>
        </p:cTn>
      </p:par>
    </p:tnLst>
    <p:bldLst>
      <p:bldP spid="3" grpId="0" build="p"/>
      <p:bldP spid="3" grpId="1" build="p"/>
      <p:bldP spid="3" grpId="2" build="p"/>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5C3971-4226-0D49-8670-B340A2DA0DEF}"/>
              </a:ext>
            </a:extLst>
          </p:cNvPr>
          <p:cNvSpPr/>
          <p:nvPr/>
        </p:nvSpPr>
        <p:spPr>
          <a:xfrm>
            <a:off x="1173804" y="2332097"/>
            <a:ext cx="9844391" cy="2193806"/>
          </a:xfrm>
          <a:prstGeom prst="rect">
            <a:avLst/>
          </a:prstGeom>
        </p:spPr>
        <p:txBody>
          <a:bodyPr wrap="square">
            <a:spAutoFit/>
          </a:bodyPr>
          <a:lstStyle/>
          <a:p>
            <a:pPr algn="ctr">
              <a:lnSpc>
                <a:spcPct val="150000"/>
              </a:lnSpc>
            </a:pPr>
            <a:r>
              <a:rPr lang="en-US" sz="4800" dirty="0">
                <a:latin typeface="Bahnschrift" panose="020B0502040204020203" pitchFamily="34" charset="0"/>
              </a:rPr>
              <a:t>Experimenter, please attach a </a:t>
            </a:r>
            <a:r>
              <a:rPr lang="en-US" sz="4800" dirty="0" err="1">
                <a:latin typeface="Bahnschrift" panose="020B0502040204020203" pitchFamily="34" charset="0"/>
              </a:rPr>
              <a:t>thermode</a:t>
            </a:r>
            <a:r>
              <a:rPr lang="en-US" sz="4800" dirty="0">
                <a:latin typeface="Bahnschrift" panose="020B0502040204020203" pitchFamily="34" charset="0"/>
              </a:rPr>
              <a:t> on the left arm.</a:t>
            </a:r>
          </a:p>
        </p:txBody>
      </p:sp>
      <p:sp>
        <p:nvSpPr>
          <p:cNvPr id="5" name="TextBox 4">
            <a:extLst>
              <a:ext uri="{FF2B5EF4-FFF2-40B4-BE49-F238E27FC236}">
                <a16:creationId xmlns:a16="http://schemas.microsoft.com/office/drawing/2014/main" id="{39F6496F-3BC3-454E-88C7-8812FD284AA6}"/>
              </a:ext>
            </a:extLst>
          </p:cNvPr>
          <p:cNvSpPr txBox="1"/>
          <p:nvPr/>
        </p:nvSpPr>
        <p:spPr>
          <a:xfrm>
            <a:off x="2315442" y="4926913"/>
            <a:ext cx="8241359" cy="461665"/>
          </a:xfrm>
          <a:prstGeom prst="rect">
            <a:avLst/>
          </a:prstGeom>
          <a:noFill/>
        </p:spPr>
        <p:txBody>
          <a:bodyPr wrap="none" rtlCol="0">
            <a:spAutoFit/>
          </a:bodyPr>
          <a:lstStyle/>
          <a:p>
            <a:r>
              <a:rPr lang="en-US" sz="2400" dirty="0">
                <a:latin typeface="Bahnschrift" panose="020B0502040204020203" pitchFamily="34" charset="0"/>
              </a:rPr>
              <a:t>Press “Enter” once complete to continue the presentation. </a:t>
            </a:r>
          </a:p>
        </p:txBody>
      </p:sp>
    </p:spTree>
    <p:extLst>
      <p:ext uri="{BB962C8B-B14F-4D97-AF65-F5344CB8AC3E}">
        <p14:creationId xmlns:p14="http://schemas.microsoft.com/office/powerpoint/2010/main" val="345160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31120A-3206-4F4A-8730-C32571327CDC}"/>
              </a:ext>
            </a:extLst>
          </p:cNvPr>
          <p:cNvPicPr>
            <a:picLocks noChangeAspect="1"/>
          </p:cNvPicPr>
          <p:nvPr/>
        </p:nvPicPr>
        <p:blipFill rotWithShape="1">
          <a:blip r:embed="rId5"/>
          <a:srcRect b="19023"/>
          <a:stretch/>
        </p:blipFill>
        <p:spPr>
          <a:xfrm>
            <a:off x="609219" y="1299755"/>
            <a:ext cx="4712832" cy="3816299"/>
          </a:xfrm>
          <a:prstGeom prst="rect">
            <a:avLst/>
          </a:prstGeom>
        </p:spPr>
      </p:pic>
      <p:pic>
        <p:nvPicPr>
          <p:cNvPr id="12" name="Picture 11">
            <a:extLst>
              <a:ext uri="{FF2B5EF4-FFF2-40B4-BE49-F238E27FC236}">
                <a16:creationId xmlns:a16="http://schemas.microsoft.com/office/drawing/2014/main" id="{8207ABC8-C946-794D-866C-43F0CFC801BB}"/>
              </a:ext>
            </a:extLst>
          </p:cNvPr>
          <p:cNvPicPr>
            <a:picLocks noChangeAspect="1"/>
          </p:cNvPicPr>
          <p:nvPr/>
        </p:nvPicPr>
        <p:blipFill>
          <a:blip r:embed="rId6"/>
          <a:stretch>
            <a:fillRect/>
          </a:stretch>
        </p:blipFill>
        <p:spPr>
          <a:xfrm>
            <a:off x="7477328" y="1795581"/>
            <a:ext cx="3816299" cy="3816299"/>
          </a:xfrm>
          <a:prstGeom prst="rect">
            <a:avLst/>
          </a:prstGeom>
        </p:spPr>
      </p:pic>
      <p:pic>
        <p:nvPicPr>
          <p:cNvPr id="4" name="Picture 3" descr="A picture containing text, silhouette, clipart&#10;&#10;Description automatically generated">
            <a:extLst>
              <a:ext uri="{FF2B5EF4-FFF2-40B4-BE49-F238E27FC236}">
                <a16:creationId xmlns:a16="http://schemas.microsoft.com/office/drawing/2014/main" id="{2B094BA7-0548-4F4F-A909-88606C0722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1000" y="307635"/>
            <a:ext cx="6350000" cy="6350000"/>
          </a:xfrm>
          <a:prstGeom prst="rect">
            <a:avLst/>
          </a:prstGeom>
        </p:spPr>
      </p:pic>
      <p:pic>
        <p:nvPicPr>
          <p:cNvPr id="17" name="Picture 16">
            <a:extLst>
              <a:ext uri="{FF2B5EF4-FFF2-40B4-BE49-F238E27FC236}">
                <a16:creationId xmlns:a16="http://schemas.microsoft.com/office/drawing/2014/main" id="{7CC51F92-C9A9-B34C-9468-06090418823E}"/>
              </a:ext>
            </a:extLst>
          </p:cNvPr>
          <p:cNvPicPr>
            <a:picLocks noChangeAspect="1"/>
          </p:cNvPicPr>
          <p:nvPr/>
        </p:nvPicPr>
        <p:blipFill rotWithShape="1">
          <a:blip r:embed="rId8"/>
          <a:srcRect b="18120"/>
          <a:stretch/>
        </p:blipFill>
        <p:spPr>
          <a:xfrm>
            <a:off x="4033478" y="1519182"/>
            <a:ext cx="3879273" cy="3176337"/>
          </a:xfrm>
          <a:prstGeom prst="rect">
            <a:avLst/>
          </a:prstGeom>
        </p:spPr>
      </p:pic>
      <p:sp>
        <p:nvSpPr>
          <p:cNvPr id="18" name="TextBox 17">
            <a:extLst>
              <a:ext uri="{FF2B5EF4-FFF2-40B4-BE49-F238E27FC236}">
                <a16:creationId xmlns:a16="http://schemas.microsoft.com/office/drawing/2014/main" id="{E62C4A17-E26A-D942-BCDA-A7BC8CDB1118}"/>
              </a:ext>
            </a:extLst>
          </p:cNvPr>
          <p:cNvSpPr txBox="1"/>
          <p:nvPr/>
        </p:nvSpPr>
        <p:spPr>
          <a:xfrm>
            <a:off x="2208577" y="4603817"/>
            <a:ext cx="7774845" cy="837473"/>
          </a:xfrm>
          <a:prstGeom prst="rect">
            <a:avLst/>
          </a:prstGeom>
          <a:noFill/>
        </p:spPr>
        <p:txBody>
          <a:bodyPr wrap="square" rtlCol="0">
            <a:spAutoFit/>
          </a:bodyPr>
          <a:lstStyle/>
          <a:p>
            <a:pPr algn="ctr">
              <a:lnSpc>
                <a:spcPct val="150000"/>
              </a:lnSpc>
            </a:pPr>
            <a:r>
              <a:rPr lang="en-US" sz="3600" b="1" dirty="0">
                <a:solidFill>
                  <a:schemeClr val="accent6">
                    <a:lumMod val="75000"/>
                  </a:schemeClr>
                </a:solidFill>
                <a:latin typeface="Bahnschrift" panose="020B0502040204020203" pitchFamily="34" charset="0"/>
                <a:cs typeface="Helvetica"/>
              </a:rPr>
              <a:t>acceptance</a:t>
            </a:r>
            <a:endParaRPr lang="en-US" sz="3600" dirty="0">
              <a:solidFill>
                <a:schemeClr val="accent6">
                  <a:lumMod val="75000"/>
                </a:schemeClr>
              </a:solidFill>
              <a:latin typeface="Bahnschrift" panose="020B0502040204020203" pitchFamily="34" charset="0"/>
              <a:cs typeface="Helvetica"/>
            </a:endParaRPr>
          </a:p>
        </p:txBody>
      </p:sp>
      <p:pic>
        <p:nvPicPr>
          <p:cNvPr id="19" name="Picture 18">
            <a:extLst>
              <a:ext uri="{FF2B5EF4-FFF2-40B4-BE49-F238E27FC236}">
                <a16:creationId xmlns:a16="http://schemas.microsoft.com/office/drawing/2014/main" id="{6D1AC4E0-2F75-854B-A7AD-F7C04F27BB6A}"/>
              </a:ext>
            </a:extLst>
          </p:cNvPr>
          <p:cNvPicPr>
            <a:picLocks noChangeAspect="1"/>
          </p:cNvPicPr>
          <p:nvPr/>
        </p:nvPicPr>
        <p:blipFill rotWithShape="1">
          <a:blip r:embed="rId9"/>
          <a:srcRect b="24309"/>
          <a:stretch/>
        </p:blipFill>
        <p:spPr>
          <a:xfrm>
            <a:off x="4730213" y="1519182"/>
            <a:ext cx="2485804" cy="1881532"/>
          </a:xfrm>
          <a:prstGeom prst="rect">
            <a:avLst/>
          </a:prstGeom>
        </p:spPr>
      </p:pic>
      <p:pic>
        <p:nvPicPr>
          <p:cNvPr id="11" name="Picture 10">
            <a:extLst>
              <a:ext uri="{FF2B5EF4-FFF2-40B4-BE49-F238E27FC236}">
                <a16:creationId xmlns:a16="http://schemas.microsoft.com/office/drawing/2014/main" id="{2BF5BAE3-1848-534A-85B8-1D9AC4941DAD}"/>
              </a:ext>
            </a:extLst>
          </p:cNvPr>
          <p:cNvPicPr>
            <a:picLocks noChangeAspect="1"/>
          </p:cNvPicPr>
          <p:nvPr/>
        </p:nvPicPr>
        <p:blipFill rotWithShape="1">
          <a:blip r:embed="rId10"/>
          <a:srcRect b="14398"/>
          <a:stretch/>
        </p:blipFill>
        <p:spPr>
          <a:xfrm>
            <a:off x="4147956" y="1795581"/>
            <a:ext cx="3816299" cy="3266838"/>
          </a:xfrm>
          <a:prstGeom prst="rect">
            <a:avLst/>
          </a:prstGeom>
        </p:spPr>
      </p:pic>
      <p:sp>
        <p:nvSpPr>
          <p:cNvPr id="5" name="Oval 4">
            <a:extLst>
              <a:ext uri="{FF2B5EF4-FFF2-40B4-BE49-F238E27FC236}">
                <a16:creationId xmlns:a16="http://schemas.microsoft.com/office/drawing/2014/main" id="{393F0FC0-AC7D-E243-AC82-99B0B40F6939}"/>
              </a:ext>
            </a:extLst>
          </p:cNvPr>
          <p:cNvSpPr/>
          <p:nvPr/>
        </p:nvSpPr>
        <p:spPr>
          <a:xfrm>
            <a:off x="5816600" y="2459948"/>
            <a:ext cx="558800" cy="536175"/>
          </a:xfrm>
          <a:prstGeom prst="ellipse">
            <a:avLst/>
          </a:prstGeom>
          <a:solidFill>
            <a:srgbClr val="FF0000"/>
          </a:solidFill>
          <a:ln>
            <a:solidFill>
              <a:srgbClr val="FF0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hnschrift" panose="020B0502040204020203" pitchFamily="34" charset="0"/>
            </a:endParaRPr>
          </a:p>
        </p:txBody>
      </p:sp>
      <p:pic>
        <p:nvPicPr>
          <p:cNvPr id="6" name="Accept 29 Imaginative Exercise Part-1 1.m4a">
            <a:hlinkClick r:id="" action="ppaction://media"/>
            <a:extLst>
              <a:ext uri="{FF2B5EF4-FFF2-40B4-BE49-F238E27FC236}">
                <a16:creationId xmlns:a16="http://schemas.microsoft.com/office/drawing/2014/main" id="{3E796AB8-E5B1-AE45-A1D1-836FCE36717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0" y="4371"/>
            <a:ext cx="812800" cy="812800"/>
          </a:xfrm>
          <a:prstGeom prst="rect">
            <a:avLst/>
          </a:prstGeom>
        </p:spPr>
      </p:pic>
    </p:spTree>
    <p:extLst>
      <p:ext uri="{BB962C8B-B14F-4D97-AF65-F5344CB8AC3E}">
        <p14:creationId xmlns:p14="http://schemas.microsoft.com/office/powerpoint/2010/main" val="2643880701"/>
      </p:ext>
    </p:extLst>
  </p:cSld>
  <p:clrMapOvr>
    <a:masterClrMapping/>
  </p:clrMapOvr>
  <mc:AlternateContent xmlns:mc="http://schemas.openxmlformats.org/markup-compatibility/2006" xmlns:p14="http://schemas.microsoft.com/office/powerpoint/2010/main">
    <mc:Choice Requires="p14">
      <p:transition spd="med" p14:dur="700" advClick="0" advTm="37000">
        <p:fade/>
      </p:transition>
    </mc:Choice>
    <mc:Fallback xmlns="">
      <p:transition spd="med" advClick="0" advTm="3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95" fill="hold"/>
                                        <p:tgtEl>
                                          <p:spTgt spid="6"/>
                                        </p:tgtEl>
                                      </p:cBhvr>
                                    </p:cmd>
                                  </p:childTnLst>
                                </p:cTn>
                              </p:par>
                              <p:par>
                                <p:cTn id="7" presetID="10" presetClass="entr" presetSubtype="0" fill="hold" nodeType="withEffect">
                                  <p:stCondLst>
                                    <p:cond delay="7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par>
                                <p:cTn id="10" presetID="10" presetClass="exit" presetSubtype="0" fill="hold" nodeType="withEffect">
                                  <p:stCondLst>
                                    <p:cond delay="1100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ntr" presetSubtype="0" fill="hold" nodeType="withEffect">
                                  <p:stCondLst>
                                    <p:cond delay="11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nodeType="withEffect">
                                  <p:stCondLst>
                                    <p:cond delay="140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nodeType="withEffect">
                                  <p:stCondLst>
                                    <p:cond delay="140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xit" presetSubtype="0" fill="hold" nodeType="withEffect">
                                  <p:stCondLst>
                                    <p:cond delay="1800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xit" presetSubtype="0" fill="hold" nodeType="withEffect">
                                  <p:stCondLst>
                                    <p:cond delay="600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23" presetClass="entr" presetSubtype="16" repeatCount="4000" fill="remove"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1000" fill="hold"/>
                                        <p:tgtEl>
                                          <p:spTgt spid="5"/>
                                        </p:tgtEl>
                                        <p:attrNameLst>
                                          <p:attrName>ppt_w</p:attrName>
                                        </p:attrNameLst>
                                      </p:cBhvr>
                                      <p:tavLst>
                                        <p:tav tm="0">
                                          <p:val>
                                            <p:fltVal val="0"/>
                                          </p:val>
                                        </p:tav>
                                        <p:tav tm="100000">
                                          <p:val>
                                            <p:strVal val="#ppt_w"/>
                                          </p:val>
                                        </p:tav>
                                      </p:tavLst>
                                    </p:anim>
                                    <p:anim calcmode="lin" valueType="num">
                                      <p:cBhvr>
                                        <p:cTn id="34" dur="1000" fill="hold"/>
                                        <p:tgtEl>
                                          <p:spTgt spid="5"/>
                                        </p:tgtEl>
                                        <p:attrNameLst>
                                          <p:attrName>ppt_h</p:attrName>
                                        </p:attrNameLst>
                                      </p:cBhvr>
                                      <p:tavLst>
                                        <p:tav tm="0">
                                          <p:val>
                                            <p:fltVal val="0"/>
                                          </p:val>
                                        </p:tav>
                                        <p:tav tm="100000">
                                          <p:val>
                                            <p:strVal val="#ppt_h"/>
                                          </p:val>
                                        </p:tav>
                                      </p:tavLst>
                                    </p:anim>
                                  </p:childTnLst>
                                </p:cTn>
                              </p:par>
                              <p:par>
                                <p:cTn id="35" presetID="10" presetClass="exit" presetSubtype="0" fill="hold" grpId="1" nodeType="withEffect">
                                  <p:stCondLst>
                                    <p:cond delay="400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1600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1600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nodeType="withEffect">
                                  <p:stCondLst>
                                    <p:cond delay="1600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par>
                                <p:cTn id="47" presetID="10" presetClass="exit" presetSubtype="0" fill="hold" nodeType="withEffect">
                                  <p:stCondLst>
                                    <p:cond delay="16000"/>
                                  </p:stCondLst>
                                  <p:childTnLst>
                                    <p:animEffect transition="out" filter="fade">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par>
                                <p:cTn id="50" presetID="10" presetClass="exit" presetSubtype="0" fill="hold" grpId="2" nodeType="withEffect">
                                  <p:stCondLst>
                                    <p:cond delay="16000"/>
                                  </p:stCondLst>
                                  <p:childTnLst>
                                    <p:animEffect transition="out" filter="fade">
                                      <p:cBhvr>
                                        <p:cTn id="51" dur="500"/>
                                        <p:tgtEl>
                                          <p:spTgt spid="5"/>
                                        </p:tgtEl>
                                      </p:cBhvr>
                                    </p:animEffect>
                                    <p:set>
                                      <p:cBhvr>
                                        <p:cTn id="52" dur="1" fill="hold">
                                          <p:stCondLst>
                                            <p:cond delay="499"/>
                                          </p:stCondLst>
                                        </p:cTn>
                                        <p:tgtEl>
                                          <p:spTgt spid="5"/>
                                        </p:tgtEl>
                                        <p:attrNameLst>
                                          <p:attrName>style.visibility</p:attrName>
                                        </p:attrNameLst>
                                      </p:cBhvr>
                                      <p:to>
                                        <p:strVal val="hidden"/>
                                      </p:to>
                                    </p:set>
                                  </p:childTnLst>
                                </p:cTn>
                              </p:par>
                              <p:par>
                                <p:cTn id="53" presetID="10" presetClass="entr" presetSubtype="0" fill="hold" grpId="0" nodeType="withEffect">
                                  <p:stCondLst>
                                    <p:cond delay="1800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nodeType="withEffect">
                                  <p:stCondLst>
                                    <p:cond delay="18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18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xit" presetSubtype="0" fill="hold" nodeType="withEffect">
                                  <p:stCondLst>
                                    <p:cond delay="45000"/>
                                  </p:stCondLst>
                                  <p:childTnLst>
                                    <p:animEffect transition="out" filter="fade">
                                      <p:cBhvr>
                                        <p:cTn id="63" dur="500"/>
                                        <p:tgtEl>
                                          <p:spTgt spid="17"/>
                                        </p:tgtEl>
                                      </p:cBhvr>
                                    </p:animEffect>
                                    <p:set>
                                      <p:cBhvr>
                                        <p:cTn id="64" dur="1" fill="hold">
                                          <p:stCondLst>
                                            <p:cond delay="499"/>
                                          </p:stCondLst>
                                        </p:cTn>
                                        <p:tgtEl>
                                          <p:spTgt spid="17"/>
                                        </p:tgtEl>
                                        <p:attrNameLst>
                                          <p:attrName>style.visibility</p:attrName>
                                        </p:attrNameLst>
                                      </p:cBhvr>
                                      <p:to>
                                        <p:strVal val="hidden"/>
                                      </p:to>
                                    </p:set>
                                  </p:childTnLst>
                                </p:cTn>
                              </p:par>
                              <p:par>
                                <p:cTn id="65" presetID="10" presetClass="exit" presetSubtype="0" fill="hold" nodeType="withEffect">
                                  <p:stCondLst>
                                    <p:cond delay="45000"/>
                                  </p:stCondLst>
                                  <p:childTnLst>
                                    <p:animEffect transition="out" filter="fade">
                                      <p:cBhvr>
                                        <p:cTn id="66" dur="500"/>
                                        <p:tgtEl>
                                          <p:spTgt spid="19"/>
                                        </p:tgtEl>
                                      </p:cBhvr>
                                    </p:animEffect>
                                    <p:set>
                                      <p:cBhvr>
                                        <p:cTn id="67" dur="1" fill="hold">
                                          <p:stCondLst>
                                            <p:cond delay="499"/>
                                          </p:stCondLst>
                                        </p:cTn>
                                        <p:tgtEl>
                                          <p:spTgt spid="19"/>
                                        </p:tgtEl>
                                        <p:attrNameLst>
                                          <p:attrName>style.visibility</p:attrName>
                                        </p:attrNameLst>
                                      </p:cBhvr>
                                      <p:to>
                                        <p:strVal val="hidden"/>
                                      </p:to>
                                    </p:set>
                                  </p:childTnLst>
                                </p:cTn>
                              </p:par>
                              <p:par>
                                <p:cTn id="68" presetID="10" presetClass="exit" presetSubtype="0" fill="hold" grpId="1" nodeType="withEffect">
                                  <p:stCondLst>
                                    <p:cond delay="45000"/>
                                  </p:stCondLst>
                                  <p:childTnLst>
                                    <p:animEffect transition="out" filter="fade">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1" fill="hold" display="0">
                  <p:stCondLst>
                    <p:cond delay="indefinite"/>
                  </p:stCondLst>
                  <p:endCondLst>
                    <p:cond evt="onStopAudio" delay="0">
                      <p:tgtEl>
                        <p:sldTgt/>
                      </p:tgtEl>
                    </p:cond>
                  </p:endCondLst>
                </p:cTn>
                <p:tgtEl>
                  <p:spTgt spid="6"/>
                </p:tgtEl>
              </p:cMediaNode>
            </p:audio>
          </p:childTnLst>
        </p:cTn>
      </p:par>
    </p:tnLst>
    <p:bldLst>
      <p:bldP spid="18" grpId="0"/>
      <p:bldP spid="18" grpId="1"/>
      <p:bldP spid="5" grpId="0" animBg="1"/>
      <p:bldP spid="5" grpId="1" animBg="1"/>
      <p:bldP spid="5"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Regulation Training - 3:20:22, 11.43 PM" descr="Regulation Training - 3:20:22, 11.43 PM">
            <a:hlinkClick r:id="" action="ppaction://media"/>
            <a:extLst>
              <a:ext uri="{FF2B5EF4-FFF2-40B4-BE49-F238E27FC236}">
                <a16:creationId xmlns:a16="http://schemas.microsoft.com/office/drawing/2014/main" id="{55B022B1-6674-1C40-A214-26C93F9B6B6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88" y="4763"/>
            <a:ext cx="812800" cy="812800"/>
          </a:xfrm>
          <a:prstGeom prst="rect">
            <a:avLst/>
          </a:prstGeom>
        </p:spPr>
      </p:pic>
      <p:sp>
        <p:nvSpPr>
          <p:cNvPr id="2" name="Rectangle 1">
            <a:extLst>
              <a:ext uri="{FF2B5EF4-FFF2-40B4-BE49-F238E27FC236}">
                <a16:creationId xmlns:a16="http://schemas.microsoft.com/office/drawing/2014/main" id="{79F60FC0-4B14-6546-8A92-11DEDD0F0725}"/>
              </a:ext>
            </a:extLst>
          </p:cNvPr>
          <p:cNvSpPr/>
          <p:nvPr/>
        </p:nvSpPr>
        <p:spPr>
          <a:xfrm>
            <a:off x="-533675" y="-492817"/>
            <a:ext cx="12877800" cy="73914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75000"/>
                </a:schemeClr>
              </a:solidFill>
            </a:endParaRPr>
          </a:p>
        </p:txBody>
      </p:sp>
      <p:pic>
        <p:nvPicPr>
          <p:cNvPr id="10" name="Picture 9" descr="Diagram&#10;&#10;Description automatically generated">
            <a:extLst>
              <a:ext uri="{FF2B5EF4-FFF2-40B4-BE49-F238E27FC236}">
                <a16:creationId xmlns:a16="http://schemas.microsoft.com/office/drawing/2014/main" id="{0F40C04E-8EBC-F341-BB7D-EDEBA97F1C4B}"/>
              </a:ext>
            </a:extLst>
          </p:cNvPr>
          <p:cNvPicPr>
            <a:picLocks noChangeAspect="1"/>
          </p:cNvPicPr>
          <p:nvPr/>
        </p:nvPicPr>
        <p:blipFill rotWithShape="1">
          <a:blip r:embed="rId8">
            <a:extLst>
              <a:ext uri="{28A0092B-C50C-407E-A947-70E740481C1C}">
                <a14:useLocalDpi xmlns:a14="http://schemas.microsoft.com/office/drawing/2010/main" val="0"/>
              </a:ext>
            </a:extLst>
          </a:blip>
          <a:srcRect b="14810"/>
          <a:stretch/>
        </p:blipFill>
        <p:spPr>
          <a:xfrm>
            <a:off x="2495775" y="524470"/>
            <a:ext cx="6818899" cy="5809059"/>
          </a:xfrm>
          <a:prstGeom prst="rect">
            <a:avLst/>
          </a:prstGeom>
        </p:spPr>
      </p:pic>
      <p:pic>
        <p:nvPicPr>
          <p:cNvPr id="13" name="Picture 12">
            <a:extLst>
              <a:ext uri="{FF2B5EF4-FFF2-40B4-BE49-F238E27FC236}">
                <a16:creationId xmlns:a16="http://schemas.microsoft.com/office/drawing/2014/main" id="{C687553D-2429-9046-8E08-248A98AB695B}"/>
              </a:ext>
            </a:extLst>
          </p:cNvPr>
          <p:cNvPicPr>
            <a:picLocks noChangeAspect="1"/>
          </p:cNvPicPr>
          <p:nvPr/>
        </p:nvPicPr>
        <p:blipFill rotWithShape="1">
          <a:blip r:embed="rId9"/>
          <a:srcRect b="13823"/>
          <a:stretch/>
        </p:blipFill>
        <p:spPr>
          <a:xfrm>
            <a:off x="4306915" y="1733847"/>
            <a:ext cx="3196617" cy="2754770"/>
          </a:xfrm>
          <a:prstGeom prst="rect">
            <a:avLst/>
          </a:prstGeom>
        </p:spPr>
      </p:pic>
      <p:sp>
        <p:nvSpPr>
          <p:cNvPr id="14" name="Rectangle 13">
            <a:extLst>
              <a:ext uri="{FF2B5EF4-FFF2-40B4-BE49-F238E27FC236}">
                <a16:creationId xmlns:a16="http://schemas.microsoft.com/office/drawing/2014/main" id="{1F1775FB-C774-2F49-9099-3442C64E8897}"/>
              </a:ext>
            </a:extLst>
          </p:cNvPr>
          <p:cNvSpPr/>
          <p:nvPr/>
        </p:nvSpPr>
        <p:spPr>
          <a:xfrm>
            <a:off x="1871584" y="4291481"/>
            <a:ext cx="8067278" cy="837473"/>
          </a:xfrm>
          <a:prstGeom prst="rect">
            <a:avLst/>
          </a:prstGeom>
        </p:spPr>
        <p:txBody>
          <a:bodyPr wrap="square">
            <a:spAutoFit/>
          </a:bodyPr>
          <a:lstStyle/>
          <a:p>
            <a:pPr algn="ctr">
              <a:lnSpc>
                <a:spcPct val="150000"/>
              </a:lnSpc>
            </a:pPr>
            <a:r>
              <a:rPr lang="en-US" sz="3600" b="1" dirty="0">
                <a:solidFill>
                  <a:schemeClr val="accent2">
                    <a:lumMod val="75000"/>
                  </a:schemeClr>
                </a:solidFill>
                <a:latin typeface="Bahnschrift" panose="020B0502040204020203" pitchFamily="34" charset="0"/>
                <a:cs typeface="Calibri" panose="020F0502020204030204" pitchFamily="34" charset="0"/>
              </a:rPr>
              <a:t>distraction</a:t>
            </a:r>
            <a:endParaRPr lang="en-US" sz="3600" dirty="0">
              <a:solidFill>
                <a:schemeClr val="accent2">
                  <a:lumMod val="75000"/>
                </a:schemeClr>
              </a:solidFill>
              <a:latin typeface="Bahnschrift" panose="020B0502040204020203" pitchFamily="34" charset="0"/>
            </a:endParaRPr>
          </a:p>
        </p:txBody>
      </p:sp>
      <p:pic>
        <p:nvPicPr>
          <p:cNvPr id="1028" name="Picture 4" descr="Distraction : images, photos et images vectorielles de stock | Shutterstock">
            <a:extLst>
              <a:ext uri="{FF2B5EF4-FFF2-40B4-BE49-F238E27FC236}">
                <a16:creationId xmlns:a16="http://schemas.microsoft.com/office/drawing/2014/main" id="{0CD6FAEF-DCC7-054D-BEC1-C8DB91FFC1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11880"/>
          <a:stretch/>
        </p:blipFill>
        <p:spPr bwMode="auto">
          <a:xfrm>
            <a:off x="4087734" y="1383610"/>
            <a:ext cx="3634980" cy="345524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DB05EC6-D29A-B040-BADA-6833A3C6E636}"/>
              </a:ext>
            </a:extLst>
          </p:cNvPr>
          <p:cNvSpPr/>
          <p:nvPr/>
        </p:nvSpPr>
        <p:spPr>
          <a:xfrm>
            <a:off x="1871584" y="4291480"/>
            <a:ext cx="7918659" cy="837473"/>
          </a:xfrm>
          <a:prstGeom prst="rect">
            <a:avLst/>
          </a:prstGeom>
        </p:spPr>
        <p:txBody>
          <a:bodyPr wrap="square">
            <a:spAutoFit/>
          </a:bodyPr>
          <a:lstStyle/>
          <a:p>
            <a:pPr lvl="0" algn="ctr" defTabSz="914400">
              <a:lnSpc>
                <a:spcPct val="150000"/>
              </a:lnSpc>
              <a:defRPr/>
            </a:pPr>
            <a:r>
              <a:rPr lang="en-US" sz="3600" b="1" dirty="0">
                <a:solidFill>
                  <a:schemeClr val="accent2">
                    <a:lumMod val="75000"/>
                  </a:schemeClr>
                </a:solidFill>
                <a:latin typeface="Bahnschrift" panose="020B0502040204020203" pitchFamily="34" charset="0"/>
                <a:cs typeface="Calibri" panose="020F0502020204030204" pitchFamily="34" charset="0"/>
              </a:rPr>
              <a:t>commands</a:t>
            </a:r>
            <a:endParaRPr lang="en-US" sz="3600" dirty="0">
              <a:solidFill>
                <a:schemeClr val="accent2">
                  <a:lumMod val="75000"/>
                </a:schemeClr>
              </a:solidFill>
              <a:latin typeface="Bahnschrift" panose="020B0502040204020203" pitchFamily="34" charset="0"/>
              <a:cs typeface="Calibri" panose="020F0502020204030204" pitchFamily="34" charset="0"/>
            </a:endParaRPr>
          </a:p>
        </p:txBody>
      </p:sp>
      <p:pic>
        <p:nvPicPr>
          <p:cNvPr id="4" name="Accept 3 Mindset 1.m4a">
            <a:hlinkClick r:id="" action="ppaction://media"/>
            <a:extLst>
              <a:ext uri="{FF2B5EF4-FFF2-40B4-BE49-F238E27FC236}">
                <a16:creationId xmlns:a16="http://schemas.microsoft.com/office/drawing/2014/main" id="{CEAAEF0B-4F6F-1097-8848-1882DD705E41}"/>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238150" y="-288330"/>
            <a:ext cx="812800" cy="812800"/>
          </a:xfrm>
          <a:prstGeom prst="rect">
            <a:avLst/>
          </a:prstGeom>
        </p:spPr>
      </p:pic>
    </p:spTree>
    <p:extLst>
      <p:ext uri="{BB962C8B-B14F-4D97-AF65-F5344CB8AC3E}">
        <p14:creationId xmlns:p14="http://schemas.microsoft.com/office/powerpoint/2010/main" val="423266599"/>
      </p:ext>
    </p:extLst>
  </p:cSld>
  <p:clrMapOvr>
    <a:masterClrMapping/>
  </p:clrMapOvr>
  <mc:AlternateContent xmlns:mc="http://schemas.openxmlformats.org/markup-compatibility/2006" xmlns:p14="http://schemas.microsoft.com/office/powerpoint/2010/main">
    <mc:Choice Requires="p14">
      <p:transition spd="med" p14:dur="700" advClick="0" advTm="19500">
        <p:fade/>
      </p:transition>
    </mc:Choice>
    <mc:Fallback xmlns="">
      <p:transition spd="med" advClick="0" advTm="19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38" fill="hold"/>
                                        <p:tgtEl>
                                          <p:spTgt spid="4"/>
                                        </p:tgtEl>
                                      </p:cBhvr>
                                    </p:cmd>
                                  </p:childTnLst>
                                </p:cTn>
                              </p:par>
                              <p:par>
                                <p:cTn id="7" presetID="10" presetClass="entr" presetSubtype="0" fill="hold" nodeType="withEffect">
                                  <p:stCondLst>
                                    <p:cond delay="200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10" presetClass="exit" presetSubtype="0" fill="hold" nodeType="withEffect">
                                  <p:stCondLst>
                                    <p:cond delay="23500"/>
                                  </p:stCondLst>
                                  <p:childTnLst>
                                    <p:animEffect transition="out" filter="fade">
                                      <p:cBhvr>
                                        <p:cTn id="11" dur="500"/>
                                        <p:tgtEl>
                                          <p:spTgt spid="1028"/>
                                        </p:tgtEl>
                                      </p:cBhvr>
                                    </p:animEffect>
                                    <p:set>
                                      <p:cBhvr>
                                        <p:cTn id="12" dur="1" fill="hold">
                                          <p:stCondLst>
                                            <p:cond delay="499"/>
                                          </p:stCondLst>
                                        </p:cTn>
                                        <p:tgtEl>
                                          <p:spTgt spid="102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nodeType="withEffect">
                                  <p:stCondLst>
                                    <p:cond delay="1250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ntr" presetSubtype="0" repeatCount="0" fill="hold" grpId="0" nodeType="withEffect">
                                  <p:stCondLst>
                                    <p:cond delay="130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xit" presetSubtype="0" fill="hold" grpId="1" nodeType="withEffect">
                                  <p:stCondLst>
                                    <p:cond delay="1800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10" presetClass="entr" presetSubtype="0" fill="hold" nodeType="withEffect">
                                  <p:stCondLst>
                                    <p:cond delay="130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xit" presetSubtype="0" fill="hold" nodeType="withEffect">
                                  <p:stCondLst>
                                    <p:cond delay="1800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ntr" presetSubtype="0" fill="hold" grpId="0" nodeType="withEffect">
                                  <p:stCondLst>
                                    <p:cond delay="1850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xit" presetSubtype="0" fill="hold" grpId="1" nodeType="withEffect">
                                  <p:stCondLst>
                                    <p:cond delay="2350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par>
                                <p:cTn id="37" presetID="10" presetClass="exit" presetSubtype="0" fill="hold" grpId="0" nodeType="withEffect">
                                  <p:stCondLst>
                                    <p:cond delay="800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0" fill="hold" display="0">
                  <p:stCondLst>
                    <p:cond delay="indefinite"/>
                  </p:stCondLst>
                  <p:endCondLst>
                    <p:cond evt="onStopAudio" delay="0">
                      <p:tgtEl>
                        <p:sldTgt/>
                      </p:tgtEl>
                    </p:cond>
                  </p:endCondLst>
                </p:cTn>
                <p:tgtEl>
                  <p:spTgt spid="3"/>
                </p:tgtEl>
              </p:cMediaNode>
            </p:audio>
            <p:audio>
              <p:cMediaNode vol="80000">
                <p:cTn id="41" fill="hold" display="0">
                  <p:stCondLst>
                    <p:cond delay="indefinite"/>
                  </p:stCondLst>
                  <p:endCondLst>
                    <p:cond evt="onStopAudio" delay="0">
                      <p:tgtEl>
                        <p:sldTgt/>
                      </p:tgtEl>
                    </p:cond>
                  </p:endCondLst>
                </p:cTn>
                <p:tgtEl>
                  <p:spTgt spid="4"/>
                </p:tgtEl>
              </p:cMediaNode>
            </p:audio>
          </p:childTnLst>
        </p:cTn>
      </p:par>
    </p:tnLst>
    <p:bldLst>
      <p:bldP spid="2" grpId="0" animBg="1"/>
      <p:bldP spid="14" grpId="0"/>
      <p:bldP spid="14" grpId="1"/>
      <p:bldP spid="15" grpId="0"/>
      <p:bldP spid="15" grpId="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4" name="Picture 6" descr="[effects output image]">
            <a:extLst>
              <a:ext uri="{FF2B5EF4-FFF2-40B4-BE49-F238E27FC236}">
                <a16:creationId xmlns:a16="http://schemas.microsoft.com/office/drawing/2014/main" id="{E75FAEBF-BEB2-D243-8B15-EB8EDE548D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6256" y="1056821"/>
            <a:ext cx="4159487" cy="417204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5A5141D-E62C-4BD2-9085-073C1ECB2873}"/>
              </a:ext>
            </a:extLst>
          </p:cNvPr>
          <p:cNvSpPr>
            <a:spLocks noGrp="1"/>
          </p:cNvSpPr>
          <p:nvPr>
            <p:ph idx="1"/>
          </p:nvPr>
        </p:nvSpPr>
        <p:spPr>
          <a:xfrm>
            <a:off x="3548732" y="4771662"/>
            <a:ext cx="5094536" cy="1207756"/>
          </a:xfrm>
        </p:spPr>
        <p:txBody>
          <a:bodyPr>
            <a:noAutofit/>
          </a:bodyPr>
          <a:lstStyle/>
          <a:p>
            <a:pPr marL="0" marR="0" indent="0" algn="ctr">
              <a:lnSpc>
                <a:spcPct val="150000"/>
              </a:lnSpc>
              <a:spcBef>
                <a:spcPts val="0"/>
              </a:spcBef>
              <a:spcAft>
                <a:spcPts val="0"/>
              </a:spcAft>
              <a:buNone/>
            </a:pPr>
            <a:r>
              <a:rPr lang="en-US" sz="3600" b="1" dirty="0">
                <a:solidFill>
                  <a:schemeClr val="accent2">
                    <a:lumMod val="75000"/>
                  </a:schemeClr>
                </a:solidFill>
                <a:latin typeface="Bahnschrift" panose="020B0502040204020203" pitchFamily="34" charset="0"/>
                <a:ea typeface="ＭＳ 明朝" panose="02020609040205080304" pitchFamily="17" charset="-128"/>
                <a:cs typeface="Times New Roman" panose="02020603050405020304" pitchFamily="18" charset="0"/>
              </a:rPr>
              <a:t>curiosity</a:t>
            </a:r>
            <a:r>
              <a:rPr lang="en-US" sz="3600" dirty="0">
                <a:solidFill>
                  <a:schemeClr val="bg1"/>
                </a:solidFill>
                <a:latin typeface="Bahnschrift" panose="020B0502040204020203" pitchFamily="34" charset="0"/>
                <a:ea typeface="ＭＳ 明朝" panose="02020609040205080304" pitchFamily="17" charset="-128"/>
                <a:cs typeface="Times New Roman" panose="02020603050405020304" pitchFamily="18" charset="0"/>
              </a:rPr>
              <a:t> </a:t>
            </a:r>
            <a:endParaRPr lang="en-US" sz="3600" dirty="0">
              <a:solidFill>
                <a:schemeClr val="bg1"/>
              </a:solidFill>
              <a:effectLst/>
              <a:latin typeface="Bahnschrift" panose="020B0502040204020203" pitchFamily="34" charset="0"/>
              <a:ea typeface="ＭＳ 明朝" panose="02020609040205080304" pitchFamily="17" charset="-128"/>
              <a:cs typeface="Times New Roman" panose="02020603050405020304" pitchFamily="18" charset="0"/>
            </a:endParaRPr>
          </a:p>
        </p:txBody>
      </p:sp>
      <p:sp>
        <p:nvSpPr>
          <p:cNvPr id="5" name="Rectangle 4">
            <a:extLst>
              <a:ext uri="{FF2B5EF4-FFF2-40B4-BE49-F238E27FC236}">
                <a16:creationId xmlns:a16="http://schemas.microsoft.com/office/drawing/2014/main" id="{83F54F52-6C23-EC45-B86F-CCD77DDD9030}"/>
              </a:ext>
            </a:extLst>
          </p:cNvPr>
          <p:cNvSpPr/>
          <p:nvPr/>
        </p:nvSpPr>
        <p:spPr>
          <a:xfrm>
            <a:off x="2190376" y="2964285"/>
            <a:ext cx="7811248" cy="837473"/>
          </a:xfrm>
          <a:prstGeom prst="rect">
            <a:avLst/>
          </a:prstGeom>
        </p:spPr>
        <p:txBody>
          <a:bodyPr wrap="square">
            <a:spAutoFit/>
          </a:bodyPr>
          <a:lstStyle/>
          <a:p>
            <a:pPr algn="ctr">
              <a:lnSpc>
                <a:spcPct val="150000"/>
              </a:lnSpc>
            </a:pPr>
            <a:r>
              <a:rPr lang="en-US" sz="3600" b="1" dirty="0">
                <a:solidFill>
                  <a:schemeClr val="accent6">
                    <a:lumMod val="75000"/>
                  </a:schemeClr>
                </a:solidFill>
                <a:latin typeface="Bahnschrift" panose="020B0502040204020203" pitchFamily="34" charset="0"/>
                <a:ea typeface="ＭＳ 明朝" panose="02020609040205080304" pitchFamily="17" charset="-128"/>
                <a:cs typeface="Times New Roman" panose="02020603050405020304" pitchFamily="18" charset="0"/>
              </a:rPr>
              <a:t>It will pass by.</a:t>
            </a:r>
          </a:p>
        </p:txBody>
      </p:sp>
      <p:pic>
        <p:nvPicPr>
          <p:cNvPr id="6" name="Accept 30 Letting Go 3.m4a">
            <a:hlinkClick r:id="" action="ppaction://media"/>
            <a:extLst>
              <a:ext uri="{FF2B5EF4-FFF2-40B4-BE49-F238E27FC236}">
                <a16:creationId xmlns:a16="http://schemas.microsoft.com/office/drawing/2014/main" id="{6AF2C4E8-D90A-713B-47CE-7685A3EB54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244021"/>
            <a:ext cx="812800" cy="812800"/>
          </a:xfrm>
          <a:prstGeom prst="rect">
            <a:avLst/>
          </a:prstGeom>
        </p:spPr>
      </p:pic>
    </p:spTree>
    <p:extLst>
      <p:ext uri="{BB962C8B-B14F-4D97-AF65-F5344CB8AC3E}">
        <p14:creationId xmlns:p14="http://schemas.microsoft.com/office/powerpoint/2010/main" val="36405516"/>
      </p:ext>
    </p:extLst>
  </p:cSld>
  <p:clrMapOvr>
    <a:masterClrMapping/>
  </p:clrMapOvr>
  <mc:AlternateContent xmlns:mc="http://schemas.openxmlformats.org/markup-compatibility/2006" xmlns:p14="http://schemas.microsoft.com/office/powerpoint/2010/main">
    <mc:Choice Requires="p14">
      <p:transition spd="med" p14:dur="700" advClick="0" advTm="24000">
        <p:fade/>
      </p:transition>
    </mc:Choice>
    <mc:Fallback xmlns="">
      <p:transition spd="med" advClick="0" advTm="2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49" fill="hold"/>
                                        <p:tgtEl>
                                          <p:spTgt spid="6"/>
                                        </p:tgtEl>
                                      </p:cBhvr>
                                    </p:cmd>
                                  </p:childTnLst>
                                </p:cTn>
                              </p:par>
                              <p:par>
                                <p:cTn id="7" presetID="10" presetClass="entr" presetSubtype="0" fill="hold" grpId="0" nodeType="withEffect">
                                  <p:stCondLst>
                                    <p:cond delay="1400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xit" presetSubtype="0" fill="hold" grpId="1" nodeType="withEffect">
                                  <p:stCondLst>
                                    <p:cond delay="28000"/>
                                  </p:stCondLst>
                                  <p:childTnLst>
                                    <p:animEffect transition="out" filter="fade">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par>
                                <p:cTn id="13" presetID="10" presetClass="entr" presetSubtype="0" fill="hold" grpId="0" nodeType="withEffect">
                                  <p:stCondLst>
                                    <p:cond delay="340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1" nodeType="withEffect">
                                  <p:stCondLst>
                                    <p:cond delay="3900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054"/>
                                        </p:tgtEl>
                                        <p:attrNameLst>
                                          <p:attrName>style.visibility</p:attrName>
                                        </p:attrNameLst>
                                      </p:cBhvr>
                                      <p:to>
                                        <p:strVal val="visible"/>
                                      </p:to>
                                    </p:set>
                                    <p:animEffect transition="in" filter="fade">
                                      <p:cBhvr>
                                        <p:cTn id="21" dur="500"/>
                                        <p:tgtEl>
                                          <p:spTgt spid="2054"/>
                                        </p:tgtEl>
                                      </p:cBhvr>
                                    </p:animEffect>
                                  </p:childTnLst>
                                </p:cTn>
                              </p:par>
                              <p:par>
                                <p:cTn id="22" presetID="10" presetClass="exit" presetSubtype="0" fill="hold" nodeType="withEffect">
                                  <p:stCondLst>
                                    <p:cond delay="30000"/>
                                  </p:stCondLst>
                                  <p:childTnLst>
                                    <p:animEffect transition="out" filter="fade">
                                      <p:cBhvr>
                                        <p:cTn id="23" dur="500"/>
                                        <p:tgtEl>
                                          <p:spTgt spid="2054"/>
                                        </p:tgtEl>
                                      </p:cBhvr>
                                    </p:animEffect>
                                    <p:set>
                                      <p:cBhvr>
                                        <p:cTn id="24" dur="1" fill="hold">
                                          <p:stCondLst>
                                            <p:cond delay="499"/>
                                          </p:stCondLst>
                                        </p:cTn>
                                        <p:tgtEl>
                                          <p:spTgt spid="20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6"/>
                </p:tgtEl>
              </p:cMediaNode>
            </p:audio>
          </p:childTnLst>
        </p:cTn>
      </p:par>
    </p:tnLst>
    <p:bldLst>
      <p:bldP spid="3" grpId="0" build="p"/>
      <p:bldP spid="3" grpId="1" build="p"/>
      <p:bldP spid="5" grpId="0"/>
      <p:bldP spid="5"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0D705-CD95-394D-8A20-ED06E0420E5A}"/>
              </a:ext>
            </a:extLst>
          </p:cNvPr>
          <p:cNvSpPr/>
          <p:nvPr/>
        </p:nvSpPr>
        <p:spPr>
          <a:xfrm>
            <a:off x="528917" y="2645226"/>
            <a:ext cx="11134165" cy="837409"/>
          </a:xfrm>
          <a:prstGeom prst="rect">
            <a:avLst/>
          </a:prstGeom>
        </p:spPr>
        <p:txBody>
          <a:bodyPr wrap="square">
            <a:spAutoFit/>
          </a:bodyPr>
          <a:lstStyle/>
          <a:p>
            <a:pPr lvl="0" algn="ctr" defTabSz="914400">
              <a:lnSpc>
                <a:spcPct val="150000"/>
              </a:lnSpc>
            </a:pPr>
            <a:r>
              <a:rPr lang="en-US" sz="3600" dirty="0">
                <a:solidFill>
                  <a:schemeClr val="bg1"/>
                </a:solidFill>
                <a:latin typeface="Bahnschrift" panose="020B0502040204020203" pitchFamily="34" charset="0"/>
                <a:ea typeface="ＭＳ 明朝" panose="02020609040205080304" pitchFamily="17" charset="-128"/>
                <a:cs typeface="Times New Roman" panose="02020603050405020304" pitchFamily="18" charset="0"/>
              </a:rPr>
              <a:t>3 Ways</a:t>
            </a:r>
          </a:p>
        </p:txBody>
      </p:sp>
      <p:pic>
        <p:nvPicPr>
          <p:cNvPr id="13" name="Picture 12" descr="A picture containing text, silhouette, clipart&#10;&#10;Description automatically generated">
            <a:extLst>
              <a:ext uri="{FF2B5EF4-FFF2-40B4-BE49-F238E27FC236}">
                <a16:creationId xmlns:a16="http://schemas.microsoft.com/office/drawing/2014/main" id="{71844164-CB39-4E4A-97FD-CC4F3AEA51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1000" y="307635"/>
            <a:ext cx="6350000" cy="6350000"/>
          </a:xfrm>
          <a:prstGeom prst="rect">
            <a:avLst/>
          </a:prstGeom>
        </p:spPr>
      </p:pic>
      <p:sp>
        <p:nvSpPr>
          <p:cNvPr id="17" name="Oval 16">
            <a:extLst>
              <a:ext uri="{FF2B5EF4-FFF2-40B4-BE49-F238E27FC236}">
                <a16:creationId xmlns:a16="http://schemas.microsoft.com/office/drawing/2014/main" id="{306651E0-0733-3F40-8639-593B8DE986BF}"/>
              </a:ext>
            </a:extLst>
          </p:cNvPr>
          <p:cNvSpPr/>
          <p:nvPr/>
        </p:nvSpPr>
        <p:spPr>
          <a:xfrm>
            <a:off x="5816600" y="2459948"/>
            <a:ext cx="558800" cy="536175"/>
          </a:xfrm>
          <a:prstGeom prst="ellipse">
            <a:avLst/>
          </a:prstGeom>
          <a:solidFill>
            <a:srgbClr val="FF0000"/>
          </a:solidFill>
          <a:ln>
            <a:solidFill>
              <a:srgbClr val="FF0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Bahnschrift" panose="020B0502040204020203" pitchFamily="34" charset="0"/>
            </a:endParaRPr>
          </a:p>
        </p:txBody>
      </p:sp>
      <p:pic>
        <p:nvPicPr>
          <p:cNvPr id="5" name="Accept 31 Imaginative Exercise Part-2 2.m4a">
            <a:hlinkClick r:id="" action="ppaction://media"/>
            <a:extLst>
              <a:ext uri="{FF2B5EF4-FFF2-40B4-BE49-F238E27FC236}">
                <a16:creationId xmlns:a16="http://schemas.microsoft.com/office/drawing/2014/main" id="{8AD96C7F-980F-5D0B-3BD4-D934D0C7BC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13996"/>
            <a:ext cx="812800" cy="812800"/>
          </a:xfrm>
          <a:prstGeom prst="rect">
            <a:avLst/>
          </a:prstGeom>
        </p:spPr>
      </p:pic>
    </p:spTree>
    <p:extLst>
      <p:ext uri="{BB962C8B-B14F-4D97-AF65-F5344CB8AC3E}">
        <p14:creationId xmlns:p14="http://schemas.microsoft.com/office/powerpoint/2010/main" val="566253998"/>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561" fill="hold"/>
                                        <p:tgtEl>
                                          <p:spTgt spid="5"/>
                                        </p:tgtEl>
                                      </p:cBhvr>
                                    </p:cmd>
                                  </p:childTnLst>
                                </p:cTn>
                              </p:par>
                              <p:par>
                                <p:cTn id="7" presetID="10" presetClass="entr" presetSubtype="0" fill="hold" nodeType="withEffect">
                                  <p:stCondLst>
                                    <p:cond delay="24000"/>
                                  </p:stCondLst>
                                  <p:childTnLst>
                                    <p:set>
                                      <p:cBhvr>
                                        <p:cTn id="8" dur="1" fill="hold">
                                          <p:stCondLst>
                                            <p:cond delay="0"/>
                                          </p:stCondLst>
                                        </p:cTn>
                                        <p:tgtEl>
                                          <p:spTgt spid="4">
                                            <p:txEl>
                                              <p:pRg st="0" end="0"/>
                                            </p:txEl>
                                          </p:spTgt>
                                        </p:tgtEl>
                                        <p:attrNameLst>
                                          <p:attrName>style.visibility</p:attrName>
                                        </p:attrNameLst>
                                      </p:cBhvr>
                                      <p:to>
                                        <p:strVal val="visible"/>
                                      </p:to>
                                    </p:set>
                                    <p:animEffect transition="in" filter="fade">
                                      <p:cBhvr>
                                        <p:cTn id="9" dur="500"/>
                                        <p:tgtEl>
                                          <p:spTgt spid="4">
                                            <p:txEl>
                                              <p:pRg st="0" end="0"/>
                                            </p:txEl>
                                          </p:spTgt>
                                        </p:tgtEl>
                                      </p:cBhvr>
                                    </p:animEffect>
                                  </p:childTnLst>
                                </p:cTn>
                              </p:par>
                              <p:par>
                                <p:cTn id="10" presetID="10" presetClass="exit" presetSubtype="0" fill="hold" grpId="0" nodeType="withEffect">
                                  <p:stCondLst>
                                    <p:cond delay="32000"/>
                                  </p:stCondLst>
                                  <p:childTnLst>
                                    <p:animEffect transition="out" filter="fade">
                                      <p:cBhvr>
                                        <p:cTn id="11" dur="500"/>
                                        <p:tgtEl>
                                          <p:spTgt spid="4">
                                            <p:txEl>
                                              <p:pRg st="0" end="0"/>
                                            </p:txEl>
                                          </p:spTgt>
                                        </p:tgtEl>
                                      </p:cBhvr>
                                    </p:animEffect>
                                    <p:set>
                                      <p:cBhvr>
                                        <p:cTn id="12" dur="1" fill="hold">
                                          <p:stCondLst>
                                            <p:cond delay="499"/>
                                          </p:stCondLst>
                                        </p:cTn>
                                        <p:tgtEl>
                                          <p:spTgt spid="4">
                                            <p:txEl>
                                              <p:pRg st="0" end="0"/>
                                            </p:txEl>
                                          </p:spTgt>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xit" presetSubtype="0" fill="hold" nodeType="withEffect">
                                  <p:stCondLst>
                                    <p:cond delay="2100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par>
                                <p:cTn id="19" presetID="23" presetClass="entr" presetSubtype="16" repeatCount="4000" fill="remove"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1000" fill="hold"/>
                                        <p:tgtEl>
                                          <p:spTgt spid="17"/>
                                        </p:tgtEl>
                                        <p:attrNameLst>
                                          <p:attrName>ppt_w</p:attrName>
                                        </p:attrNameLst>
                                      </p:cBhvr>
                                      <p:tavLst>
                                        <p:tav tm="0">
                                          <p:val>
                                            <p:fltVal val="0"/>
                                          </p:val>
                                        </p:tav>
                                        <p:tav tm="100000">
                                          <p:val>
                                            <p:strVal val="#ppt_w"/>
                                          </p:val>
                                        </p:tav>
                                      </p:tavLst>
                                    </p:anim>
                                    <p:anim calcmode="lin" valueType="num">
                                      <p:cBhvr>
                                        <p:cTn id="22" dur="1000" fill="hold"/>
                                        <p:tgtEl>
                                          <p:spTgt spid="17"/>
                                        </p:tgtEl>
                                        <p:attrNameLst>
                                          <p:attrName>ppt_h</p:attrName>
                                        </p:attrNameLst>
                                      </p:cBhvr>
                                      <p:tavLst>
                                        <p:tav tm="0">
                                          <p:val>
                                            <p:fltVal val="0"/>
                                          </p:val>
                                        </p:tav>
                                        <p:tav tm="100000">
                                          <p:val>
                                            <p:strVal val="#ppt_h"/>
                                          </p:val>
                                        </p:tav>
                                      </p:tavLst>
                                    </p:anim>
                                  </p:childTnLst>
                                </p:cTn>
                              </p:par>
                              <p:par>
                                <p:cTn id="23" presetID="10" presetClass="exit" presetSubtype="0" fill="hold" grpId="1" nodeType="withEffect">
                                  <p:stCondLst>
                                    <p:cond delay="2100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10" presetClass="exit" presetSubtype="0" fill="hold" nodeType="withEffect">
                                  <p:stCondLst>
                                    <p:cond delay="2400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fill="hold" grpId="2" nodeType="withEffect">
                                  <p:stCondLst>
                                    <p:cond delay="2100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2" fill="hold" display="0">
                  <p:stCondLst>
                    <p:cond delay="indefinite"/>
                  </p:stCondLst>
                  <p:endCondLst>
                    <p:cond evt="onStopAudio" delay="0">
                      <p:tgtEl>
                        <p:sldTgt/>
                      </p:tgtEl>
                    </p:cond>
                  </p:endCondLst>
                </p:cTn>
                <p:tgtEl>
                  <p:spTgt spid="5"/>
                </p:tgtEl>
              </p:cMediaNode>
            </p:audio>
          </p:childTnLst>
        </p:cTn>
      </p:par>
    </p:tnLst>
    <p:bldLst>
      <p:bldP spid="4" grpId="0" build="allAtOnce"/>
      <p:bldP spid="17" grpId="0" animBg="1"/>
      <p:bldP spid="17" grpId="1" animBg="1"/>
      <p:bldP spid="17"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FE383B-14A7-7740-8435-AADB7EEDC350}"/>
              </a:ext>
            </a:extLst>
          </p:cNvPr>
          <p:cNvPicPr>
            <a:picLocks noChangeAspect="1"/>
          </p:cNvPicPr>
          <p:nvPr/>
        </p:nvPicPr>
        <p:blipFill rotWithShape="1">
          <a:blip r:embed="rId5"/>
          <a:srcRect b="17233"/>
          <a:stretch/>
        </p:blipFill>
        <p:spPr>
          <a:xfrm>
            <a:off x="3030766" y="891987"/>
            <a:ext cx="6130467" cy="5074025"/>
          </a:xfrm>
          <a:prstGeom prst="rect">
            <a:avLst/>
          </a:prstGeom>
        </p:spPr>
      </p:pic>
      <p:pic>
        <p:nvPicPr>
          <p:cNvPr id="6" name="Picture 5">
            <a:extLst>
              <a:ext uri="{FF2B5EF4-FFF2-40B4-BE49-F238E27FC236}">
                <a16:creationId xmlns:a16="http://schemas.microsoft.com/office/drawing/2014/main" id="{9200565A-3A84-1241-A5B3-5FA32F31C440}"/>
              </a:ext>
            </a:extLst>
          </p:cNvPr>
          <p:cNvPicPr>
            <a:picLocks noChangeAspect="1"/>
          </p:cNvPicPr>
          <p:nvPr/>
        </p:nvPicPr>
        <p:blipFill rotWithShape="1">
          <a:blip r:embed="rId6">
            <a:duotone>
              <a:schemeClr val="accent2">
                <a:shade val="45000"/>
                <a:satMod val="135000"/>
              </a:schemeClr>
              <a:prstClr val="white"/>
            </a:duotone>
          </a:blip>
          <a:srcRect b="27224"/>
          <a:stretch/>
        </p:blipFill>
        <p:spPr>
          <a:xfrm>
            <a:off x="5153634" y="2319122"/>
            <a:ext cx="1884730" cy="1371622"/>
          </a:xfrm>
          <a:prstGeom prst="rect">
            <a:avLst/>
          </a:prstGeom>
        </p:spPr>
      </p:pic>
      <p:sp>
        <p:nvSpPr>
          <p:cNvPr id="3" name="TextBox 2">
            <a:extLst>
              <a:ext uri="{FF2B5EF4-FFF2-40B4-BE49-F238E27FC236}">
                <a16:creationId xmlns:a16="http://schemas.microsoft.com/office/drawing/2014/main" id="{5FA3DFF0-FAE6-8C4A-A12F-3430423E5AE3}"/>
              </a:ext>
            </a:extLst>
          </p:cNvPr>
          <p:cNvSpPr txBox="1"/>
          <p:nvPr/>
        </p:nvSpPr>
        <p:spPr>
          <a:xfrm>
            <a:off x="4092085" y="5642846"/>
            <a:ext cx="4007828" cy="646331"/>
          </a:xfrm>
          <a:prstGeom prst="rect">
            <a:avLst/>
          </a:prstGeom>
          <a:noFill/>
        </p:spPr>
        <p:txBody>
          <a:bodyPr wrap="none" rtlCol="0">
            <a:spAutoFit/>
          </a:bodyPr>
          <a:lstStyle/>
          <a:p>
            <a:r>
              <a:rPr lang="en-US" sz="3600" b="1" dirty="0">
                <a:solidFill>
                  <a:schemeClr val="accent2">
                    <a:lumMod val="75000"/>
                  </a:schemeClr>
                </a:solidFill>
                <a:latin typeface="Bahnschrift" panose="020B0502040204020203" pitchFamily="34" charset="0"/>
              </a:rPr>
              <a:t>Spreading warmth</a:t>
            </a:r>
          </a:p>
        </p:txBody>
      </p:sp>
      <p:pic>
        <p:nvPicPr>
          <p:cNvPr id="4" name="Accept 32 Spreading Strategy 1.m4a">
            <a:hlinkClick r:id="" action="ppaction://media"/>
            <a:extLst>
              <a:ext uri="{FF2B5EF4-FFF2-40B4-BE49-F238E27FC236}">
                <a16:creationId xmlns:a16="http://schemas.microsoft.com/office/drawing/2014/main" id="{320AC35B-A3BA-3592-78CA-D02B44C93EC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55860"/>
            <a:ext cx="812800" cy="812800"/>
          </a:xfrm>
          <a:prstGeom prst="rect">
            <a:avLst/>
          </a:prstGeom>
        </p:spPr>
      </p:pic>
    </p:spTree>
    <p:extLst>
      <p:ext uri="{BB962C8B-B14F-4D97-AF65-F5344CB8AC3E}">
        <p14:creationId xmlns:p14="http://schemas.microsoft.com/office/powerpoint/2010/main" val="5733610"/>
      </p:ext>
    </p:extLst>
  </p:cSld>
  <p:clrMapOvr>
    <a:masterClrMapping/>
  </p:clrMapOvr>
  <mc:AlternateContent xmlns:mc="http://schemas.openxmlformats.org/markup-compatibility/2006" xmlns:p14="http://schemas.microsoft.com/office/powerpoint/2010/main">
    <mc:Choice Requires="p14">
      <p:transition spd="med" p14:dur="700" advClick="0" advTm="23000">
        <p:fade/>
      </p:transition>
    </mc:Choice>
    <mc:Fallback xmlns="">
      <p:transition spd="med" advClick="0" advTm="2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25" fill="hold"/>
                                        <p:tgtEl>
                                          <p:spTgt spid="4"/>
                                        </p:tgtEl>
                                      </p:cBhvr>
                                    </p:cmd>
                                  </p:childTnLst>
                                </p:cTn>
                              </p:par>
                              <p:par>
                                <p:cTn id="7" presetID="10" presetClass="entr" presetSubtype="0" fill="hold" nodeType="withEffect">
                                  <p:stCondLst>
                                    <p:cond delay="14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nodeType="withEffect">
                                  <p:stCondLst>
                                    <p:cond delay="140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nodeType="withEffect">
                                  <p:stCondLst>
                                    <p:cond delay="3400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nodeType="withEffect">
                                  <p:stCondLst>
                                    <p:cond delay="3400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xit" presetSubtype="0" fill="hold" grpId="1" nodeType="withEffect">
                                  <p:stCondLst>
                                    <p:cond delay="3400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4"/>
                </p:tgtEl>
              </p:cMediaNode>
            </p:audio>
          </p:childTnLst>
        </p:cTn>
      </p:par>
    </p:tnLst>
    <p:bldLst>
      <p:bldP spid="3" grpId="0"/>
      <p:bldP spid="3"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text, silhouette, clipart&#10;&#10;Description automatically generated">
            <a:extLst>
              <a:ext uri="{FF2B5EF4-FFF2-40B4-BE49-F238E27FC236}">
                <a16:creationId xmlns:a16="http://schemas.microsoft.com/office/drawing/2014/main" id="{F77EE309-008B-EF4C-AE93-34036D331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1000" y="307635"/>
            <a:ext cx="6350000" cy="6350000"/>
          </a:xfrm>
          <a:prstGeom prst="rect">
            <a:avLst/>
          </a:prstGeom>
        </p:spPr>
      </p:pic>
      <p:sp>
        <p:nvSpPr>
          <p:cNvPr id="7" name="Oval 6">
            <a:extLst>
              <a:ext uri="{FF2B5EF4-FFF2-40B4-BE49-F238E27FC236}">
                <a16:creationId xmlns:a16="http://schemas.microsoft.com/office/drawing/2014/main" id="{E9B69AE7-2CAD-044B-942D-E4303F6E47E4}"/>
              </a:ext>
            </a:extLst>
          </p:cNvPr>
          <p:cNvSpPr/>
          <p:nvPr/>
        </p:nvSpPr>
        <p:spPr>
          <a:xfrm>
            <a:off x="5816600" y="2459948"/>
            <a:ext cx="558800" cy="536175"/>
          </a:xfrm>
          <a:prstGeom prst="ellipse">
            <a:avLst/>
          </a:prstGeom>
          <a:solidFill>
            <a:srgbClr val="FF0000"/>
          </a:solidFill>
          <a:ln>
            <a:solidFill>
              <a:srgbClr val="FF0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Bahnschrift" panose="020B0502040204020203" pitchFamily="34" charset="0"/>
            </a:endParaRPr>
          </a:p>
        </p:txBody>
      </p:sp>
      <p:pic>
        <p:nvPicPr>
          <p:cNvPr id="8" name="Graphic 7" descr="Fire with solid fill">
            <a:extLst>
              <a:ext uri="{FF2B5EF4-FFF2-40B4-BE49-F238E27FC236}">
                <a16:creationId xmlns:a16="http://schemas.microsoft.com/office/drawing/2014/main" id="{4C340CA7-87A5-DC49-8207-8495BFEDA1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68922" y="1512597"/>
            <a:ext cx="2494762" cy="2494762"/>
          </a:xfrm>
          <a:prstGeom prst="rect">
            <a:avLst/>
          </a:prstGeom>
        </p:spPr>
      </p:pic>
      <p:sp>
        <p:nvSpPr>
          <p:cNvPr id="14" name="Rectangle 13">
            <a:extLst>
              <a:ext uri="{FF2B5EF4-FFF2-40B4-BE49-F238E27FC236}">
                <a16:creationId xmlns:a16="http://schemas.microsoft.com/office/drawing/2014/main" id="{0DE5723F-3483-5F43-AA06-8CB2CFD3D69C}"/>
              </a:ext>
            </a:extLst>
          </p:cNvPr>
          <p:cNvSpPr/>
          <p:nvPr/>
        </p:nvSpPr>
        <p:spPr>
          <a:xfrm>
            <a:off x="3669323" y="-3835399"/>
            <a:ext cx="4853354" cy="52787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Bonfire outline">
            <a:extLst>
              <a:ext uri="{FF2B5EF4-FFF2-40B4-BE49-F238E27FC236}">
                <a16:creationId xmlns:a16="http://schemas.microsoft.com/office/drawing/2014/main" id="{E1072BAA-4594-5447-BBD9-66200FAF83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63964" y="1276661"/>
            <a:ext cx="4304678" cy="4304678"/>
          </a:xfrm>
          <a:prstGeom prst="rect">
            <a:avLst/>
          </a:prstGeom>
        </p:spPr>
      </p:pic>
      <p:pic>
        <p:nvPicPr>
          <p:cNvPr id="4" name="Accept 33 Examining and Removing Bad Qualities 1.m4a">
            <a:hlinkClick r:id="" action="ppaction://media"/>
            <a:extLst>
              <a:ext uri="{FF2B5EF4-FFF2-40B4-BE49-F238E27FC236}">
                <a16:creationId xmlns:a16="http://schemas.microsoft.com/office/drawing/2014/main" id="{88B27C2F-5F54-C203-5CF6-210BC4F259F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47216" y="0"/>
            <a:ext cx="812800" cy="812800"/>
          </a:xfrm>
          <a:prstGeom prst="rect">
            <a:avLst/>
          </a:prstGeom>
        </p:spPr>
      </p:pic>
    </p:spTree>
    <p:extLst>
      <p:ext uri="{BB962C8B-B14F-4D97-AF65-F5344CB8AC3E}">
        <p14:creationId xmlns:p14="http://schemas.microsoft.com/office/powerpoint/2010/main" val="3320206851"/>
      </p:ext>
    </p:extLst>
  </p:cSld>
  <p:clrMapOvr>
    <a:masterClrMapping/>
  </p:clrMapOvr>
  <mc:AlternateContent xmlns:mc="http://schemas.openxmlformats.org/markup-compatibility/2006" xmlns:p14="http://schemas.microsoft.com/office/powerpoint/2010/main">
    <mc:Choice Requires="p14">
      <p:transition spd="med" p14:dur="700" advClick="0" advTm="26000">
        <p:fade/>
      </p:transition>
    </mc:Choice>
    <mc:Fallback xmlns="">
      <p:transition spd="med" advClick="0" advTm="2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42" fill="hold"/>
                                        <p:tgtEl>
                                          <p:spTgt spid="4"/>
                                        </p:tgtEl>
                                      </p:cBhvr>
                                    </p:cmd>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xit" presetSubtype="0" fill="hold" nodeType="withEffect">
                                  <p:stCondLst>
                                    <p:cond delay="650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23" presetClass="entr" presetSubtype="16" repeatCount="4000" fill="remove"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childTnLst>
                                </p:cTn>
                              </p:par>
                              <p:par>
                                <p:cTn id="17" presetID="10" presetClass="exit" presetSubtype="0" fill="hold" grpId="1" nodeType="withEffect">
                                  <p:stCondLst>
                                    <p:cond delay="650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10" presetClass="exit" presetSubtype="0" fill="hold" nodeType="withEffect">
                                  <p:stCondLst>
                                    <p:cond delay="1600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xit" presetSubtype="0" fill="hold" grpId="2" nodeType="withEffect">
                                  <p:stCondLst>
                                    <p:cond delay="1600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ntr" presetSubtype="0" fill="hold" nodeType="withEffect">
                                  <p:stCondLst>
                                    <p:cond delay="200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200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0" presetClass="path" presetSubtype="0" accel="50000" decel="50000" fill="hold" grpId="0" nodeType="withEffect">
                                  <p:stCondLst>
                                    <p:cond delay="31000"/>
                                  </p:stCondLst>
                                  <p:childTnLst>
                                    <p:animMotion origin="layout" path="M -0.28776 0.75857 L -0.28776 1.4463 " pathEditMode="relative" rAng="0" ptsTypes="AA">
                                      <p:cBhvr>
                                        <p:cTn id="33" dur="5000" fill="hold"/>
                                        <p:tgtEl>
                                          <p:spTgt spid="14"/>
                                        </p:tgtEl>
                                        <p:attrNameLst>
                                          <p:attrName>ppt_x</p:attrName>
                                          <p:attrName>ppt_y</p:attrName>
                                        </p:attrNameLst>
                                      </p:cBhvr>
                                      <p:rCtr x="0" y="34375"/>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4"/>
                </p:tgtEl>
              </p:cMediaNode>
            </p:audio>
          </p:childTnLst>
        </p:cTn>
      </p:par>
    </p:tnLst>
    <p:bldLst>
      <p:bldP spid="7" grpId="0" animBg="1"/>
      <p:bldP spid="7" grpId="1" animBg="1"/>
      <p:bldP spid="7" grpId="2"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8FC4C2-EA67-6343-9B3A-5688D1C6AE03}"/>
              </a:ext>
            </a:extLst>
          </p:cNvPr>
          <p:cNvPicPr>
            <a:picLocks noChangeAspect="1"/>
          </p:cNvPicPr>
          <p:nvPr/>
        </p:nvPicPr>
        <p:blipFill rotWithShape="1">
          <a:blip r:embed="rId5"/>
          <a:srcRect b="14941"/>
          <a:stretch/>
        </p:blipFill>
        <p:spPr>
          <a:xfrm>
            <a:off x="3781952" y="1610217"/>
            <a:ext cx="4668699" cy="3971122"/>
          </a:xfrm>
          <a:prstGeom prst="rect">
            <a:avLst/>
          </a:prstGeom>
        </p:spPr>
      </p:pic>
      <p:pic>
        <p:nvPicPr>
          <p:cNvPr id="9" name="Picture 8">
            <a:extLst>
              <a:ext uri="{FF2B5EF4-FFF2-40B4-BE49-F238E27FC236}">
                <a16:creationId xmlns:a16="http://schemas.microsoft.com/office/drawing/2014/main" id="{7A43BD3D-31C9-E743-BCE9-D0C94249FBFB}"/>
              </a:ext>
            </a:extLst>
          </p:cNvPr>
          <p:cNvPicPr>
            <a:picLocks noChangeAspect="1"/>
          </p:cNvPicPr>
          <p:nvPr/>
        </p:nvPicPr>
        <p:blipFill rotWithShape="1">
          <a:blip r:embed="rId6"/>
          <a:srcRect b="14941"/>
          <a:stretch/>
        </p:blipFill>
        <p:spPr>
          <a:xfrm>
            <a:off x="3963964" y="1882522"/>
            <a:ext cx="4028420" cy="3426511"/>
          </a:xfrm>
          <a:prstGeom prst="rect">
            <a:avLst/>
          </a:prstGeom>
        </p:spPr>
      </p:pic>
      <p:pic>
        <p:nvPicPr>
          <p:cNvPr id="12" name="Graphic 11" descr="Fire with solid fill">
            <a:extLst>
              <a:ext uri="{FF2B5EF4-FFF2-40B4-BE49-F238E27FC236}">
                <a16:creationId xmlns:a16="http://schemas.microsoft.com/office/drawing/2014/main" id="{C205406A-4830-9243-9190-9A563A1F14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68922" y="1512597"/>
            <a:ext cx="2494762" cy="2494762"/>
          </a:xfrm>
          <a:prstGeom prst="rect">
            <a:avLst/>
          </a:prstGeom>
        </p:spPr>
      </p:pic>
      <p:pic>
        <p:nvPicPr>
          <p:cNvPr id="13" name="Graphic 12" descr="Bonfire outline">
            <a:extLst>
              <a:ext uri="{FF2B5EF4-FFF2-40B4-BE49-F238E27FC236}">
                <a16:creationId xmlns:a16="http://schemas.microsoft.com/office/drawing/2014/main" id="{86BDEB4C-4E0E-1348-BBDD-BB34A8B44E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63964" y="1276661"/>
            <a:ext cx="4304678" cy="4304678"/>
          </a:xfrm>
          <a:prstGeom prst="rect">
            <a:avLst/>
          </a:prstGeom>
        </p:spPr>
      </p:pic>
      <p:sp>
        <p:nvSpPr>
          <p:cNvPr id="16" name="Freeform 15">
            <a:extLst>
              <a:ext uri="{FF2B5EF4-FFF2-40B4-BE49-F238E27FC236}">
                <a16:creationId xmlns:a16="http://schemas.microsoft.com/office/drawing/2014/main" id="{85BFC480-8D69-F04B-A149-A12B2491A1EC}"/>
              </a:ext>
            </a:extLst>
          </p:cNvPr>
          <p:cNvSpPr/>
          <p:nvPr/>
        </p:nvSpPr>
        <p:spPr>
          <a:xfrm>
            <a:off x="5000984" y="2225077"/>
            <a:ext cx="2230637" cy="2232110"/>
          </a:xfrm>
          <a:custGeom>
            <a:avLst/>
            <a:gdLst>
              <a:gd name="connsiteX0" fmla="*/ 1904418 w 2230637"/>
              <a:gd name="connsiteY0" fmla="*/ 326220 h 2232110"/>
              <a:gd name="connsiteX1" fmla="*/ 326220 w 2230637"/>
              <a:gd name="connsiteY1" fmla="*/ 326220 h 2232110"/>
              <a:gd name="connsiteX2" fmla="*/ 326220 w 2230637"/>
              <a:gd name="connsiteY2" fmla="*/ 1907357 h 2232110"/>
              <a:gd name="connsiteX3" fmla="*/ 1904418 w 2230637"/>
              <a:gd name="connsiteY3" fmla="*/ 1904418 h 2232110"/>
              <a:gd name="connsiteX4" fmla="*/ 1904418 w 2230637"/>
              <a:gd name="connsiteY4" fmla="*/ 326220 h 2232110"/>
              <a:gd name="connsiteX5" fmla="*/ 1904418 w 2230637"/>
              <a:gd name="connsiteY5" fmla="*/ 326220 h 2232110"/>
              <a:gd name="connsiteX6" fmla="*/ 1058010 w 2230637"/>
              <a:gd name="connsiteY6" fmla="*/ 2174798 h 2232110"/>
              <a:gd name="connsiteX7" fmla="*/ 387937 w 2230637"/>
              <a:gd name="connsiteY7" fmla="*/ 1886784 h 2232110"/>
              <a:gd name="connsiteX8" fmla="*/ 1116788 w 2230637"/>
              <a:gd name="connsiteY8" fmla="*/ 1157933 h 2232110"/>
              <a:gd name="connsiteX9" fmla="*/ 1366596 w 2230637"/>
              <a:gd name="connsiteY9" fmla="*/ 1407741 h 2232110"/>
              <a:gd name="connsiteX10" fmla="*/ 1058010 w 2230637"/>
              <a:gd name="connsiteY10" fmla="*/ 2174798 h 2232110"/>
              <a:gd name="connsiteX11" fmla="*/ 1058010 w 2230637"/>
              <a:gd name="connsiteY11" fmla="*/ 2174798 h 2232110"/>
              <a:gd name="connsiteX12" fmla="*/ 1407741 w 2230637"/>
              <a:gd name="connsiteY12" fmla="*/ 1448886 h 2232110"/>
              <a:gd name="connsiteX13" fmla="*/ 1842701 w 2230637"/>
              <a:gd name="connsiteY13" fmla="*/ 1883846 h 2232110"/>
              <a:gd name="connsiteX14" fmla="*/ 1116788 w 2230637"/>
              <a:gd name="connsiteY14" fmla="*/ 2174798 h 2232110"/>
              <a:gd name="connsiteX15" fmla="*/ 1407741 w 2230637"/>
              <a:gd name="connsiteY15" fmla="*/ 1448886 h 2232110"/>
              <a:gd name="connsiteX16" fmla="*/ 1448886 w 2230637"/>
              <a:gd name="connsiteY16" fmla="*/ 1407741 h 2232110"/>
              <a:gd name="connsiteX17" fmla="*/ 2174798 w 2230637"/>
              <a:gd name="connsiteY17" fmla="*/ 1119727 h 2232110"/>
              <a:gd name="connsiteX18" fmla="*/ 1886784 w 2230637"/>
              <a:gd name="connsiteY18" fmla="*/ 1845640 h 2232110"/>
              <a:gd name="connsiteX19" fmla="*/ 1448886 w 2230637"/>
              <a:gd name="connsiteY19" fmla="*/ 1407741 h 2232110"/>
              <a:gd name="connsiteX20" fmla="*/ 2171860 w 2230637"/>
              <a:gd name="connsiteY20" fmla="*/ 1060949 h 2232110"/>
              <a:gd name="connsiteX21" fmla="*/ 1407741 w 2230637"/>
              <a:gd name="connsiteY21" fmla="*/ 1366596 h 2232110"/>
              <a:gd name="connsiteX22" fmla="*/ 1157933 w 2230637"/>
              <a:gd name="connsiteY22" fmla="*/ 1116788 h 2232110"/>
              <a:gd name="connsiteX23" fmla="*/ 1883846 w 2230637"/>
              <a:gd name="connsiteY23" fmla="*/ 390876 h 2232110"/>
              <a:gd name="connsiteX24" fmla="*/ 2171860 w 2230637"/>
              <a:gd name="connsiteY24" fmla="*/ 1060949 h 2232110"/>
              <a:gd name="connsiteX25" fmla="*/ 761179 w 2230637"/>
              <a:gd name="connsiteY25" fmla="*/ 805263 h 2232110"/>
              <a:gd name="connsiteX26" fmla="*/ 58778 w 2230637"/>
              <a:gd name="connsiteY26" fmla="*/ 1093277 h 2232110"/>
              <a:gd name="connsiteX27" fmla="*/ 346792 w 2230637"/>
              <a:gd name="connsiteY27" fmla="*/ 390876 h 2232110"/>
              <a:gd name="connsiteX28" fmla="*/ 761179 w 2230637"/>
              <a:gd name="connsiteY28" fmla="*/ 805263 h 2232110"/>
              <a:gd name="connsiteX29" fmla="*/ 387937 w 2230637"/>
              <a:gd name="connsiteY29" fmla="*/ 349731 h 2232110"/>
              <a:gd name="connsiteX30" fmla="*/ 1090338 w 2230637"/>
              <a:gd name="connsiteY30" fmla="*/ 61717 h 2232110"/>
              <a:gd name="connsiteX31" fmla="*/ 802324 w 2230637"/>
              <a:gd name="connsiteY31" fmla="*/ 764118 h 2232110"/>
              <a:gd name="connsiteX32" fmla="*/ 387937 w 2230637"/>
              <a:gd name="connsiteY32" fmla="*/ 349731 h 2232110"/>
              <a:gd name="connsiteX33" fmla="*/ 1152055 w 2230637"/>
              <a:gd name="connsiteY33" fmla="*/ 58778 h 2232110"/>
              <a:gd name="connsiteX34" fmla="*/ 1842701 w 2230637"/>
              <a:gd name="connsiteY34" fmla="*/ 346792 h 2232110"/>
              <a:gd name="connsiteX35" fmla="*/ 1116788 w 2230637"/>
              <a:gd name="connsiteY35" fmla="*/ 1075644 h 2232110"/>
              <a:gd name="connsiteX36" fmla="*/ 846408 w 2230637"/>
              <a:gd name="connsiteY36" fmla="*/ 805263 h 2232110"/>
              <a:gd name="connsiteX37" fmla="*/ 1152055 w 2230637"/>
              <a:gd name="connsiteY37" fmla="*/ 58778 h 2232110"/>
              <a:gd name="connsiteX38" fmla="*/ 58778 w 2230637"/>
              <a:gd name="connsiteY38" fmla="*/ 1152055 h 2232110"/>
              <a:gd name="connsiteX39" fmla="*/ 802324 w 2230637"/>
              <a:gd name="connsiteY39" fmla="*/ 846408 h 2232110"/>
              <a:gd name="connsiteX40" fmla="*/ 1072705 w 2230637"/>
              <a:gd name="connsiteY40" fmla="*/ 1116788 h 2232110"/>
              <a:gd name="connsiteX41" fmla="*/ 346792 w 2230637"/>
              <a:gd name="connsiteY41" fmla="*/ 1842701 h 2232110"/>
              <a:gd name="connsiteX42" fmla="*/ 58778 w 2230637"/>
              <a:gd name="connsiteY42" fmla="*/ 1152055 h 223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30637" h="2232110">
                <a:moveTo>
                  <a:pt x="1904418" y="326220"/>
                </a:moveTo>
                <a:cubicBezTo>
                  <a:pt x="1469458" y="-108740"/>
                  <a:pt x="761179" y="-108740"/>
                  <a:pt x="326220" y="326220"/>
                </a:cubicBezTo>
                <a:cubicBezTo>
                  <a:pt x="-108740" y="764118"/>
                  <a:pt x="-108740" y="1469458"/>
                  <a:pt x="326220" y="1907357"/>
                </a:cubicBezTo>
                <a:cubicBezTo>
                  <a:pt x="764118" y="2342317"/>
                  <a:pt x="1469458" y="2339378"/>
                  <a:pt x="1904418" y="1904418"/>
                </a:cubicBezTo>
                <a:cubicBezTo>
                  <a:pt x="2339378" y="1466520"/>
                  <a:pt x="2339378" y="764118"/>
                  <a:pt x="1904418" y="326220"/>
                </a:cubicBezTo>
                <a:cubicBezTo>
                  <a:pt x="1904418" y="326220"/>
                  <a:pt x="1904418" y="326220"/>
                  <a:pt x="1904418" y="326220"/>
                </a:cubicBezTo>
                <a:close/>
                <a:moveTo>
                  <a:pt x="1058010" y="2174798"/>
                </a:moveTo>
                <a:cubicBezTo>
                  <a:pt x="808202" y="2163043"/>
                  <a:pt x="570150" y="2060181"/>
                  <a:pt x="387937" y="1886784"/>
                </a:cubicBezTo>
                <a:lnTo>
                  <a:pt x="1116788" y="1157933"/>
                </a:lnTo>
                <a:lnTo>
                  <a:pt x="1366596" y="1407741"/>
                </a:lnTo>
                <a:cubicBezTo>
                  <a:pt x="1169689" y="1613465"/>
                  <a:pt x="1058010" y="1889724"/>
                  <a:pt x="1058010" y="2174798"/>
                </a:cubicBezTo>
                <a:lnTo>
                  <a:pt x="1058010" y="2174798"/>
                </a:lnTo>
                <a:close/>
                <a:moveTo>
                  <a:pt x="1407741" y="1448886"/>
                </a:moveTo>
                <a:lnTo>
                  <a:pt x="1842701" y="1883846"/>
                </a:lnTo>
                <a:cubicBezTo>
                  <a:pt x="1648732" y="2071936"/>
                  <a:pt x="1387169" y="2174798"/>
                  <a:pt x="1116788" y="2174798"/>
                </a:cubicBezTo>
                <a:cubicBezTo>
                  <a:pt x="1116788" y="1904418"/>
                  <a:pt x="1222589" y="1645793"/>
                  <a:pt x="1407741" y="1448886"/>
                </a:cubicBezTo>
                <a:close/>
                <a:moveTo>
                  <a:pt x="1448886" y="1407741"/>
                </a:moveTo>
                <a:cubicBezTo>
                  <a:pt x="1642855" y="1222589"/>
                  <a:pt x="1904418" y="1116788"/>
                  <a:pt x="2174798" y="1119727"/>
                </a:cubicBezTo>
                <a:cubicBezTo>
                  <a:pt x="2174798" y="1390108"/>
                  <a:pt x="2071936" y="1648732"/>
                  <a:pt x="1886784" y="1845640"/>
                </a:cubicBezTo>
                <a:lnTo>
                  <a:pt x="1448886" y="1407741"/>
                </a:lnTo>
                <a:close/>
                <a:moveTo>
                  <a:pt x="2171860" y="1060949"/>
                </a:moveTo>
                <a:cubicBezTo>
                  <a:pt x="1886784" y="1060949"/>
                  <a:pt x="1613465" y="1172628"/>
                  <a:pt x="1407741" y="1366596"/>
                </a:cubicBezTo>
                <a:lnTo>
                  <a:pt x="1157933" y="1116788"/>
                </a:lnTo>
                <a:lnTo>
                  <a:pt x="1883846" y="390876"/>
                </a:lnTo>
                <a:cubicBezTo>
                  <a:pt x="2057242" y="573089"/>
                  <a:pt x="2160104" y="811141"/>
                  <a:pt x="2171860" y="1060949"/>
                </a:cubicBezTo>
                <a:close/>
                <a:moveTo>
                  <a:pt x="761179" y="805263"/>
                </a:moveTo>
                <a:cubicBezTo>
                  <a:pt x="570150" y="987476"/>
                  <a:pt x="320342" y="1090338"/>
                  <a:pt x="58778" y="1093277"/>
                </a:cubicBezTo>
                <a:cubicBezTo>
                  <a:pt x="64656" y="831713"/>
                  <a:pt x="167518" y="578967"/>
                  <a:pt x="346792" y="390876"/>
                </a:cubicBezTo>
                <a:lnTo>
                  <a:pt x="761179" y="805263"/>
                </a:lnTo>
                <a:close/>
                <a:moveTo>
                  <a:pt x="387937" y="349731"/>
                </a:moveTo>
                <a:cubicBezTo>
                  <a:pt x="578967" y="167518"/>
                  <a:pt x="828775" y="64656"/>
                  <a:pt x="1090338" y="61717"/>
                </a:cubicBezTo>
                <a:cubicBezTo>
                  <a:pt x="1087399" y="323281"/>
                  <a:pt x="984537" y="573089"/>
                  <a:pt x="802324" y="764118"/>
                </a:cubicBezTo>
                <a:lnTo>
                  <a:pt x="387937" y="349731"/>
                </a:lnTo>
                <a:close/>
                <a:moveTo>
                  <a:pt x="1152055" y="58778"/>
                </a:moveTo>
                <a:cubicBezTo>
                  <a:pt x="1410680" y="67595"/>
                  <a:pt x="1657549" y="170457"/>
                  <a:pt x="1842701" y="346792"/>
                </a:cubicBezTo>
                <a:lnTo>
                  <a:pt x="1116788" y="1075644"/>
                </a:lnTo>
                <a:lnTo>
                  <a:pt x="846408" y="805263"/>
                </a:lnTo>
                <a:cubicBezTo>
                  <a:pt x="1037438" y="602478"/>
                  <a:pt x="1146178" y="337975"/>
                  <a:pt x="1152055" y="58778"/>
                </a:cubicBezTo>
                <a:close/>
                <a:moveTo>
                  <a:pt x="58778" y="1152055"/>
                </a:moveTo>
                <a:cubicBezTo>
                  <a:pt x="337975" y="1146178"/>
                  <a:pt x="602478" y="1037438"/>
                  <a:pt x="802324" y="846408"/>
                </a:cubicBezTo>
                <a:lnTo>
                  <a:pt x="1072705" y="1116788"/>
                </a:lnTo>
                <a:lnTo>
                  <a:pt x="346792" y="1842701"/>
                </a:lnTo>
                <a:cubicBezTo>
                  <a:pt x="170457" y="1657549"/>
                  <a:pt x="67595" y="1410680"/>
                  <a:pt x="58778" y="1152055"/>
                </a:cubicBezTo>
                <a:close/>
              </a:path>
            </a:pathLst>
          </a:custGeom>
          <a:solidFill>
            <a:schemeClr val="accent2">
              <a:lumMod val="75000"/>
            </a:schemeClr>
          </a:solidFill>
          <a:ln w="12700" cap="flat">
            <a:solidFill>
              <a:schemeClr val="accent2">
                <a:lumMod val="75000"/>
              </a:schemeClr>
            </a:solidFill>
            <a:prstDash val="solid"/>
            <a:miter/>
          </a:ln>
        </p:spPr>
        <p:txBody>
          <a:bodyPr rtlCol="0" anchor="ctr"/>
          <a:lstStyle/>
          <a:p>
            <a:endParaRPr lang="en-US" dirty="0"/>
          </a:p>
        </p:txBody>
      </p:sp>
      <p:pic>
        <p:nvPicPr>
          <p:cNvPr id="3" name="Accept 34 Transformation Strategy 2.m4a">
            <a:hlinkClick r:id="" action="ppaction://media"/>
            <a:extLst>
              <a:ext uri="{FF2B5EF4-FFF2-40B4-BE49-F238E27FC236}">
                <a16:creationId xmlns:a16="http://schemas.microsoft.com/office/drawing/2014/main" id="{3DB5B70D-21F1-79B1-05CC-F853DE570CDE}"/>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0" y="13996"/>
            <a:ext cx="812800" cy="812800"/>
          </a:xfrm>
          <a:prstGeom prst="rect">
            <a:avLst/>
          </a:prstGeom>
        </p:spPr>
      </p:pic>
    </p:spTree>
    <p:extLst>
      <p:ext uri="{BB962C8B-B14F-4D97-AF65-F5344CB8AC3E}">
        <p14:creationId xmlns:p14="http://schemas.microsoft.com/office/powerpoint/2010/main" val="3292540017"/>
      </p:ext>
    </p:extLst>
  </p:cSld>
  <p:clrMapOvr>
    <a:masterClrMapping/>
  </p:clrMapOvr>
  <mc:AlternateContent xmlns:mc="http://schemas.openxmlformats.org/markup-compatibility/2006" xmlns:p14="http://schemas.microsoft.com/office/powerpoint/2010/main">
    <mc:Choice Requires="p14">
      <p:transition spd="med" p14:dur="700" advClick="0" advTm="21000">
        <p:fade/>
      </p:transition>
    </mc:Choice>
    <mc:Fallback xmlns="">
      <p:transition spd="med" advClick="0" advTm="2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53" fill="hold"/>
                                        <p:tgtEl>
                                          <p:spTgt spid="3"/>
                                        </p:tgtEl>
                                      </p:cBhvr>
                                    </p:cmd>
                                  </p:childTnLst>
                                </p:cTn>
                              </p:par>
                              <p:par>
                                <p:cTn id="7" presetID="10" presetClass="entr" presetSubtype="0" fill="hold" nodeType="withEffect">
                                  <p:stCondLst>
                                    <p:cond delay="180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xit" presetSubtype="0" fill="hold" nodeType="withEffect">
                                  <p:stCondLst>
                                    <p:cond delay="2100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21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nodeType="withEffect">
                                  <p:stCondLst>
                                    <p:cond delay="340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xit" presetSubtype="0" fill="hold" nodeType="withEffect">
                                  <p:stCondLst>
                                    <p:cond delay="1200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par>
                                <p:cTn id="28" presetID="10" presetClass="exit" presetSubtype="0" fill="hold" nodeType="withEffect">
                                  <p:stCondLst>
                                    <p:cond delay="1200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ntr" presetSubtype="0" fill="hold" grpId="0" nodeType="withEffect">
                                  <p:stCondLst>
                                    <p:cond delay="1200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xit" presetSubtype="0" fill="hold" grpId="1" nodeType="withEffect">
                                  <p:stCondLst>
                                    <p:cond delay="1800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3"/>
                </p:tgtEl>
              </p:cMediaNode>
            </p:audio>
          </p:childTnLst>
        </p:cTn>
      </p:par>
    </p:tnLst>
    <p:bldLst>
      <p:bldP spid="16" grpId="0" animBg="1"/>
      <p:bldP spid="16"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639C24-D9FD-CD47-B8CE-EA310F42D562}"/>
              </a:ext>
            </a:extLst>
          </p:cNvPr>
          <p:cNvPicPr>
            <a:picLocks noChangeAspect="1"/>
          </p:cNvPicPr>
          <p:nvPr/>
        </p:nvPicPr>
        <p:blipFill rotWithShape="1">
          <a:blip r:embed="rId5"/>
          <a:srcRect b="19446"/>
          <a:stretch/>
        </p:blipFill>
        <p:spPr>
          <a:xfrm>
            <a:off x="3624969" y="1438466"/>
            <a:ext cx="4942060" cy="3981058"/>
          </a:xfrm>
          <a:prstGeom prst="rect">
            <a:avLst/>
          </a:prstGeom>
        </p:spPr>
      </p:pic>
      <p:pic>
        <p:nvPicPr>
          <p:cNvPr id="6" name="Picture 5">
            <a:extLst>
              <a:ext uri="{FF2B5EF4-FFF2-40B4-BE49-F238E27FC236}">
                <a16:creationId xmlns:a16="http://schemas.microsoft.com/office/drawing/2014/main" id="{AF9E6415-D4C2-FF4C-8244-D4F293497902}"/>
              </a:ext>
            </a:extLst>
          </p:cNvPr>
          <p:cNvPicPr>
            <a:picLocks noChangeAspect="1"/>
          </p:cNvPicPr>
          <p:nvPr/>
        </p:nvPicPr>
        <p:blipFill rotWithShape="1">
          <a:blip r:embed="rId6"/>
          <a:srcRect b="12538"/>
          <a:stretch/>
        </p:blipFill>
        <p:spPr>
          <a:xfrm>
            <a:off x="3310652" y="992869"/>
            <a:ext cx="5570695" cy="4872253"/>
          </a:xfrm>
          <a:prstGeom prst="rect">
            <a:avLst/>
          </a:prstGeom>
        </p:spPr>
      </p:pic>
      <p:pic>
        <p:nvPicPr>
          <p:cNvPr id="3" name="Accept 35 Disrupt The Pattern 2.m4a">
            <a:hlinkClick r:id="" action="ppaction://media"/>
            <a:extLst>
              <a:ext uri="{FF2B5EF4-FFF2-40B4-BE49-F238E27FC236}">
                <a16:creationId xmlns:a16="http://schemas.microsoft.com/office/drawing/2014/main" id="{16A1A442-CFBF-7CBA-A076-69FFC22670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0"/>
            <a:ext cx="812800" cy="812800"/>
          </a:xfrm>
          <a:prstGeom prst="rect">
            <a:avLst/>
          </a:prstGeom>
        </p:spPr>
      </p:pic>
    </p:spTree>
    <p:extLst>
      <p:ext uri="{BB962C8B-B14F-4D97-AF65-F5344CB8AC3E}">
        <p14:creationId xmlns:p14="http://schemas.microsoft.com/office/powerpoint/2010/main" val="3994904485"/>
      </p:ext>
    </p:extLst>
  </p:cSld>
  <p:clrMapOvr>
    <a:masterClrMapping/>
  </p:clrMapOvr>
  <mc:AlternateContent xmlns:mc="http://schemas.openxmlformats.org/markup-compatibility/2006" xmlns:p14="http://schemas.microsoft.com/office/powerpoint/2010/main">
    <mc:Choice Requires="p14">
      <p:transition spd="med" p14:dur="700" advClick="0" advTm="23000">
        <p:fade/>
      </p:transition>
    </mc:Choice>
    <mc:Fallback xmlns="">
      <p:transition spd="med" advClick="0" advTm="2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37" fill="hold"/>
                                        <p:tgtEl>
                                          <p:spTgt spid="3"/>
                                        </p:tgtEl>
                                      </p:cBhvr>
                                    </p:cmd>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xit" presetSubtype="0" fill="hold" nodeType="withEffect">
                                  <p:stCondLst>
                                    <p:cond delay="2200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ntr" presetSubtype="0" fill="hold" nodeType="withEffect">
                                  <p:stCondLst>
                                    <p:cond delay="22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xit" presetSubtype="0" fill="hold" nodeType="withEffect">
                                  <p:stCondLst>
                                    <p:cond delay="3100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51E7ED-8592-4AF4-9076-91AA9561CE56}"/>
              </a:ext>
            </a:extLst>
          </p:cNvPr>
          <p:cNvSpPr>
            <a:spLocks noGrp="1"/>
          </p:cNvSpPr>
          <p:nvPr>
            <p:ph idx="1"/>
          </p:nvPr>
        </p:nvSpPr>
        <p:spPr>
          <a:xfrm>
            <a:off x="2395050" y="203200"/>
            <a:ext cx="7401899" cy="6451600"/>
          </a:xfrm>
        </p:spPr>
        <p:txBody>
          <a:bodyPr>
            <a:noAutofit/>
          </a:bodyPr>
          <a:lstStyle/>
          <a:p>
            <a:pPr marL="0" indent="0" algn="ctr">
              <a:lnSpc>
                <a:spcPct val="150000"/>
              </a:lnSpc>
              <a:buNone/>
            </a:pPr>
            <a:r>
              <a:rPr lang="en-US" sz="3600" dirty="0">
                <a:solidFill>
                  <a:schemeClr val="bg1"/>
                </a:solidFill>
                <a:latin typeface="Bahnschrift" panose="020B0502040204020203" pitchFamily="34" charset="0"/>
              </a:rPr>
              <a:t>Focus on your breath.</a:t>
            </a:r>
          </a:p>
          <a:p>
            <a:pPr marL="0" indent="0" algn="ctr">
              <a:lnSpc>
                <a:spcPct val="150000"/>
              </a:lnSpc>
              <a:buNone/>
            </a:pPr>
            <a:r>
              <a:rPr lang="en-US" sz="3600" dirty="0">
                <a:solidFill>
                  <a:schemeClr val="bg1"/>
                </a:solidFill>
                <a:latin typeface="Bahnschrift" panose="020B0502040204020203" pitchFamily="34" charset="0"/>
              </a:rPr>
              <a:t>Feel your body float.</a:t>
            </a:r>
          </a:p>
          <a:p>
            <a:pPr marL="0" indent="0" algn="ctr">
              <a:lnSpc>
                <a:spcPct val="150000"/>
              </a:lnSpc>
              <a:buNone/>
            </a:pPr>
            <a:r>
              <a:rPr lang="en-US" sz="3600" dirty="0">
                <a:solidFill>
                  <a:schemeClr val="bg1"/>
                </a:solidFill>
                <a:latin typeface="Bahnschrift" panose="020B0502040204020203" pitchFamily="34" charset="0"/>
              </a:rPr>
              <a:t>Accept the following sensations as they come.</a:t>
            </a:r>
          </a:p>
          <a:p>
            <a:pPr marL="0" indent="0" algn="ctr">
              <a:lnSpc>
                <a:spcPct val="150000"/>
              </a:lnSpc>
              <a:buNone/>
            </a:pPr>
            <a:r>
              <a:rPr lang="en-US" sz="3600" dirty="0">
                <a:solidFill>
                  <a:schemeClr val="bg1"/>
                </a:solidFill>
                <a:latin typeface="Bahnschrift" panose="020B0502040204020203" pitchFamily="34" charset="0"/>
              </a:rPr>
              <a:t>Transform negative sensations into positive.</a:t>
            </a:r>
          </a:p>
          <a:p>
            <a:pPr marL="0" indent="0" algn="ctr">
              <a:lnSpc>
                <a:spcPct val="150000"/>
              </a:lnSpc>
              <a:buNone/>
            </a:pPr>
            <a:r>
              <a:rPr lang="en-US" sz="3600" dirty="0">
                <a:solidFill>
                  <a:schemeClr val="bg1"/>
                </a:solidFill>
                <a:latin typeface="Bahnschrift" panose="020B0502040204020203" pitchFamily="34" charset="0"/>
              </a:rPr>
              <a:t>Tap into the feeling.</a:t>
            </a:r>
          </a:p>
          <a:p>
            <a:pPr marL="0" indent="0">
              <a:lnSpc>
                <a:spcPct val="150000"/>
              </a:lnSpc>
              <a:buNone/>
            </a:pPr>
            <a:endParaRPr lang="en-US" sz="3200" dirty="0">
              <a:solidFill>
                <a:schemeClr val="bg1"/>
              </a:solidFill>
              <a:latin typeface="Bahnschrift" panose="020B0502040204020203" pitchFamily="34" charset="0"/>
            </a:endParaRPr>
          </a:p>
        </p:txBody>
      </p:sp>
      <p:pic>
        <p:nvPicPr>
          <p:cNvPr id="6" name="Accept 36 Tap Into Acceptance 2.m4a">
            <a:hlinkClick r:id="" action="ppaction://media"/>
            <a:extLst>
              <a:ext uri="{FF2B5EF4-FFF2-40B4-BE49-F238E27FC236}">
                <a16:creationId xmlns:a16="http://schemas.microsoft.com/office/drawing/2014/main" id="{0BA9ACA8-A844-C28A-2415-A4AEA2C613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32657"/>
            <a:ext cx="812800" cy="812800"/>
          </a:xfrm>
          <a:prstGeom prst="rect">
            <a:avLst/>
          </a:prstGeom>
        </p:spPr>
      </p:pic>
    </p:spTree>
    <p:extLst>
      <p:ext uri="{BB962C8B-B14F-4D97-AF65-F5344CB8AC3E}">
        <p14:creationId xmlns:p14="http://schemas.microsoft.com/office/powerpoint/2010/main" val="2874933375"/>
      </p:ext>
    </p:extLst>
  </p:cSld>
  <p:clrMapOvr>
    <a:masterClrMapping/>
  </p:clrMapOvr>
  <mc:AlternateContent xmlns:mc="http://schemas.openxmlformats.org/markup-compatibility/2006" xmlns:p14="http://schemas.microsoft.com/office/powerpoint/2010/main">
    <mc:Choice Requires="p14">
      <p:transition spd="med" p14:dur="700" advClick="0" advTm="14000">
        <p:fade/>
      </p:transition>
    </mc:Choice>
    <mc:Fallback xmlns="">
      <p:transition spd="med" advClick="0" advTm="1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05" fill="hold"/>
                                        <p:tgtEl>
                                          <p:spTgt spid="6"/>
                                        </p:tgtEl>
                                      </p:cBhvr>
                                    </p:cmd>
                                  </p:childTnLst>
                                </p:cTn>
                              </p:par>
                              <p:par>
                                <p:cTn id="7" presetID="10"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xit" presetSubtype="0" fill="hold" grpId="0" nodeType="withEffect">
                                  <p:stCondLst>
                                    <p:cond delay="27000"/>
                                  </p:stCondLst>
                                  <p:childTnLst>
                                    <p:animEffect transition="out" filter="fade">
                                      <p:cBhvr>
                                        <p:cTn id="23" dur="500"/>
                                        <p:tgtEl>
                                          <p:spTgt spid="3">
                                            <p:txEl>
                                              <p:pRg st="0" end="0"/>
                                            </p:txEl>
                                          </p:spTgt>
                                        </p:tgtEl>
                                      </p:cBhvr>
                                    </p:animEffect>
                                    <p:set>
                                      <p:cBhvr>
                                        <p:cTn id="24" dur="1" fill="hold">
                                          <p:stCondLst>
                                            <p:cond delay="499"/>
                                          </p:stCondLst>
                                        </p:cTn>
                                        <p:tgtEl>
                                          <p:spTgt spid="3">
                                            <p:txEl>
                                              <p:pRg st="0" end="0"/>
                                            </p:txEl>
                                          </p:spTgt>
                                        </p:tgtEl>
                                        <p:attrNameLst>
                                          <p:attrName>style.visibility</p:attrName>
                                        </p:attrNameLst>
                                      </p:cBhvr>
                                      <p:to>
                                        <p:strVal val="hidden"/>
                                      </p:to>
                                    </p:set>
                                  </p:childTnLst>
                                </p:cTn>
                              </p:par>
                              <p:par>
                                <p:cTn id="25" presetID="10" presetClass="exit" presetSubtype="0" fill="hold" grpId="0" nodeType="withEffect">
                                  <p:stCondLst>
                                    <p:cond delay="27000"/>
                                  </p:stCondLst>
                                  <p:childTnLst>
                                    <p:animEffect transition="out" filter="fade">
                                      <p:cBhvr>
                                        <p:cTn id="26" dur="500"/>
                                        <p:tgtEl>
                                          <p:spTgt spid="3">
                                            <p:txEl>
                                              <p:pRg st="1" end="1"/>
                                            </p:txEl>
                                          </p:spTgt>
                                        </p:tgtEl>
                                      </p:cBhvr>
                                    </p:animEffect>
                                    <p:set>
                                      <p:cBhvr>
                                        <p:cTn id="27" dur="1" fill="hold">
                                          <p:stCondLst>
                                            <p:cond delay="499"/>
                                          </p:stCondLst>
                                        </p:cTn>
                                        <p:tgtEl>
                                          <p:spTgt spid="3">
                                            <p:txEl>
                                              <p:pRg st="1" end="1"/>
                                            </p:txEl>
                                          </p:spTgt>
                                        </p:tgtEl>
                                        <p:attrNameLst>
                                          <p:attrName>style.visibility</p:attrName>
                                        </p:attrNameLst>
                                      </p:cBhvr>
                                      <p:to>
                                        <p:strVal val="hidden"/>
                                      </p:to>
                                    </p:set>
                                  </p:childTnLst>
                                </p:cTn>
                              </p:par>
                              <p:par>
                                <p:cTn id="28" presetID="10" presetClass="exit" presetSubtype="0" fill="hold" grpId="0" nodeType="withEffect">
                                  <p:stCondLst>
                                    <p:cond delay="27000"/>
                                  </p:stCondLst>
                                  <p:childTnLst>
                                    <p:animEffect transition="out" filter="fade">
                                      <p:cBhvr>
                                        <p:cTn id="29" dur="500"/>
                                        <p:tgtEl>
                                          <p:spTgt spid="3">
                                            <p:txEl>
                                              <p:pRg st="2" end="2"/>
                                            </p:txEl>
                                          </p:spTgt>
                                        </p:tgtEl>
                                      </p:cBhvr>
                                    </p:animEffect>
                                    <p:set>
                                      <p:cBhvr>
                                        <p:cTn id="30" dur="1" fill="hold">
                                          <p:stCondLst>
                                            <p:cond delay="499"/>
                                          </p:stCondLst>
                                        </p:cTn>
                                        <p:tgtEl>
                                          <p:spTgt spid="3">
                                            <p:txEl>
                                              <p:pRg st="2" end="2"/>
                                            </p:txEl>
                                          </p:spTgt>
                                        </p:tgtEl>
                                        <p:attrNameLst>
                                          <p:attrName>style.visibility</p:attrName>
                                        </p:attrNameLst>
                                      </p:cBhvr>
                                      <p:to>
                                        <p:strVal val="hidden"/>
                                      </p:to>
                                    </p:set>
                                  </p:childTnLst>
                                </p:cTn>
                              </p:par>
                              <p:par>
                                <p:cTn id="31" presetID="10" presetClass="exit" presetSubtype="0" fill="hold" grpId="0" nodeType="withEffect">
                                  <p:stCondLst>
                                    <p:cond delay="27000"/>
                                  </p:stCondLst>
                                  <p:childTnLst>
                                    <p:animEffect transition="out" filter="fade">
                                      <p:cBhvr>
                                        <p:cTn id="32" dur="500"/>
                                        <p:tgtEl>
                                          <p:spTgt spid="3">
                                            <p:txEl>
                                              <p:pRg st="3" end="3"/>
                                            </p:txEl>
                                          </p:spTgt>
                                        </p:tgtEl>
                                      </p:cBhvr>
                                    </p:animEffect>
                                    <p:set>
                                      <p:cBhvr>
                                        <p:cTn id="33" dur="1" fill="hold">
                                          <p:stCondLst>
                                            <p:cond delay="499"/>
                                          </p:stCondLst>
                                        </p:cTn>
                                        <p:tgtEl>
                                          <p:spTgt spid="3">
                                            <p:txEl>
                                              <p:pRg st="3" end="3"/>
                                            </p:txEl>
                                          </p:spTgt>
                                        </p:tgtEl>
                                        <p:attrNameLst>
                                          <p:attrName>style.visibility</p:attrName>
                                        </p:attrNameLst>
                                      </p:cBhvr>
                                      <p:to>
                                        <p:strVal val="hidden"/>
                                      </p:to>
                                    </p:set>
                                  </p:childTnLst>
                                </p:cTn>
                              </p:par>
                              <p:par>
                                <p:cTn id="34" presetID="10" presetClass="exit" presetSubtype="0" fill="hold" grpId="0" nodeType="withEffect">
                                  <p:stCondLst>
                                    <p:cond delay="27000"/>
                                  </p:stCondLst>
                                  <p:childTnLst>
                                    <p:animEffect transition="out" filter="fade">
                                      <p:cBhvr>
                                        <p:cTn id="35" dur="500"/>
                                        <p:tgtEl>
                                          <p:spTgt spid="3">
                                            <p:txEl>
                                              <p:pRg st="4" end="4"/>
                                            </p:txEl>
                                          </p:spTgt>
                                        </p:tgtEl>
                                      </p:cBhvr>
                                    </p:animEffect>
                                    <p:set>
                                      <p:cBhvr>
                                        <p:cTn id="36" dur="1" fill="hold">
                                          <p:stCondLst>
                                            <p:cond delay="499"/>
                                          </p:stCondLst>
                                        </p:cTn>
                                        <p:tgtEl>
                                          <p:spTgt spid="3">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6"/>
                </p:tgtEl>
              </p:cMediaNode>
            </p:audio>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C21DEA-FC0D-914F-98A5-4FDA3271F86E}"/>
              </a:ext>
            </a:extLst>
          </p:cNvPr>
          <p:cNvSpPr/>
          <p:nvPr/>
        </p:nvSpPr>
        <p:spPr>
          <a:xfrm>
            <a:off x="1684451" y="5014512"/>
            <a:ext cx="8823098" cy="837409"/>
          </a:xfrm>
          <a:prstGeom prst="rect">
            <a:avLst/>
          </a:prstGeom>
        </p:spPr>
        <p:txBody>
          <a:bodyPr wrap="square">
            <a:spAutoFit/>
          </a:bodyPr>
          <a:lstStyle/>
          <a:p>
            <a:pPr lvl="0" algn="ctr" defTabSz="914400">
              <a:lnSpc>
                <a:spcPct val="150000"/>
              </a:lnSpc>
              <a:defRPr/>
            </a:pPr>
            <a:r>
              <a:rPr lang="en-US" sz="3600" b="1" dirty="0">
                <a:solidFill>
                  <a:schemeClr val="accent6">
                    <a:lumMod val="75000"/>
                  </a:schemeClr>
                </a:solidFill>
                <a:latin typeface="Bahnschrift" panose="020B0502040204020203" pitchFamily="34" charset="0"/>
                <a:cs typeface="Calibri" panose="020F0502020204030204" pitchFamily="34" charset="0"/>
              </a:rPr>
              <a:t>Let Go</a:t>
            </a:r>
          </a:p>
        </p:txBody>
      </p:sp>
      <p:pic>
        <p:nvPicPr>
          <p:cNvPr id="11" name="Graphic 10" descr="Lock with solid fill">
            <a:extLst>
              <a:ext uri="{FF2B5EF4-FFF2-40B4-BE49-F238E27FC236}">
                <a16:creationId xmlns:a16="http://schemas.microsoft.com/office/drawing/2014/main" id="{E45424A3-65D6-7B44-9CD5-4B6A56D1C0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96264" y="1196545"/>
            <a:ext cx="3999471" cy="3999471"/>
          </a:xfrm>
          <a:prstGeom prst="rect">
            <a:avLst/>
          </a:prstGeom>
        </p:spPr>
      </p:pic>
      <p:pic>
        <p:nvPicPr>
          <p:cNvPr id="13" name="Graphic 12" descr="Unlock with solid fill">
            <a:extLst>
              <a:ext uri="{FF2B5EF4-FFF2-40B4-BE49-F238E27FC236}">
                <a16:creationId xmlns:a16="http://schemas.microsoft.com/office/drawing/2014/main" id="{B6C595B8-498B-0E4B-8E5B-A13DCE87AF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99807" y="1107565"/>
            <a:ext cx="3995928" cy="3995928"/>
          </a:xfrm>
          <a:prstGeom prst="rect">
            <a:avLst/>
          </a:prstGeom>
        </p:spPr>
      </p:pic>
      <p:pic>
        <p:nvPicPr>
          <p:cNvPr id="2" name="Accept 4 A different strategy 1.m4a">
            <a:hlinkClick r:id="" action="ppaction://media"/>
            <a:extLst>
              <a:ext uri="{FF2B5EF4-FFF2-40B4-BE49-F238E27FC236}">
                <a16:creationId xmlns:a16="http://schemas.microsoft.com/office/drawing/2014/main" id="{E174833B-E91B-8B4F-7D20-DEFA048D860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39032" y="108284"/>
            <a:ext cx="812800" cy="812800"/>
          </a:xfrm>
          <a:prstGeom prst="rect">
            <a:avLst/>
          </a:prstGeom>
        </p:spPr>
      </p:pic>
    </p:spTree>
    <p:extLst>
      <p:ext uri="{BB962C8B-B14F-4D97-AF65-F5344CB8AC3E}">
        <p14:creationId xmlns:p14="http://schemas.microsoft.com/office/powerpoint/2010/main" val="541455463"/>
      </p:ext>
    </p:extLst>
  </p:cSld>
  <p:clrMapOvr>
    <a:masterClrMapping/>
  </p:clrMapOvr>
  <mc:AlternateContent xmlns:mc="http://schemas.openxmlformats.org/markup-compatibility/2006" xmlns:p14="http://schemas.microsoft.com/office/powerpoint/2010/main">
    <mc:Choice Requires="p14">
      <p:transition spd="med" p14:dur="700" advClick="0" advTm="14000">
        <p:fade/>
      </p:transition>
    </mc:Choice>
    <mc:Fallback xmlns="">
      <p:transition spd="med" advClick="0" advTm="1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69" fill="hold"/>
                                        <p:tgtEl>
                                          <p:spTgt spid="2"/>
                                        </p:tgtEl>
                                      </p:cBhvr>
                                    </p:cmd>
                                  </p:childTnLst>
                                </p:cTn>
                              </p:par>
                              <p:par>
                                <p:cTn id="7" presetID="10" presetClass="entr" presetSubtype="0" fill="hold" grpId="0" nodeType="withEffect">
                                  <p:stCondLst>
                                    <p:cond delay="100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xit" presetSubtype="0" fill="hold" grpId="1" nodeType="with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xit" presetSubtype="0" fill="hold" nodeType="withEffect">
                                  <p:stCondLst>
                                    <p:cond delay="1000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10" presetClass="entr" presetSubtype="0" fill="hold" nodeType="withEffect">
                                  <p:stCondLst>
                                    <p:cond delay="100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xit" presetSubtype="0" fill="hold" nodeType="withEffect">
                                  <p:stCondLst>
                                    <p:cond delay="1800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2"/>
                </p:tgtEl>
              </p:cMediaNode>
            </p:audio>
          </p:childTnLst>
        </p:cTn>
      </p:par>
    </p:tnLst>
    <p:bldLst>
      <p:bldP spid="9" grpId="0"/>
      <p:bldP spid="9"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art 2" descr="Part 2">
            <a:hlinkClick r:id="" action="ppaction://media"/>
            <a:extLst>
              <a:ext uri="{FF2B5EF4-FFF2-40B4-BE49-F238E27FC236}">
                <a16:creationId xmlns:a16="http://schemas.microsoft.com/office/drawing/2014/main" id="{9F8B0CC1-3FCB-454B-A50F-B16434F13F0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7344" r="17500"/>
          <a:stretch/>
        </p:blipFill>
        <p:spPr>
          <a:xfrm>
            <a:off x="2114550" y="0"/>
            <a:ext cx="7943850" cy="6858000"/>
          </a:xfrm>
          <a:prstGeom prst="rect">
            <a:avLst/>
          </a:prstGeom>
        </p:spPr>
      </p:pic>
      <p:pic>
        <p:nvPicPr>
          <p:cNvPr id="3" name="Accept 5 The Neural Pathway Part-1 1.m4a">
            <a:hlinkClick r:id="" action="ppaction://media"/>
            <a:extLst>
              <a:ext uri="{FF2B5EF4-FFF2-40B4-BE49-F238E27FC236}">
                <a16:creationId xmlns:a16="http://schemas.microsoft.com/office/drawing/2014/main" id="{A94A3358-4846-5925-DC5E-DFB680F1B197}"/>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0" y="0"/>
            <a:ext cx="812800" cy="812800"/>
          </a:xfrm>
          <a:prstGeom prst="rect">
            <a:avLst/>
          </a:prstGeom>
        </p:spPr>
      </p:pic>
    </p:spTree>
    <p:extLst>
      <p:ext uri="{BB962C8B-B14F-4D97-AF65-F5344CB8AC3E}">
        <p14:creationId xmlns:p14="http://schemas.microsoft.com/office/powerpoint/2010/main" val="4070077258"/>
      </p:ext>
    </p:extLst>
  </p:cSld>
  <p:clrMapOvr>
    <a:masterClrMapping/>
  </p:clrMapOvr>
  <mc:AlternateContent xmlns:mc="http://schemas.openxmlformats.org/markup-compatibility/2006" xmlns:p14="http://schemas.microsoft.com/office/powerpoint/2010/main">
    <mc:Choice Requires="p14">
      <p:transition spd="med" p14:dur="700" advClick="0" advTm="25000">
        <p:fade/>
      </p:transition>
    </mc:Choice>
    <mc:Fallback xmlns="">
      <p:transition spd="med" advClick="0" advTm="2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90" fill="hold"/>
                                        <p:tgtEl>
                                          <p:spTgt spid="3"/>
                                        </p:tgtEl>
                                      </p:cBhvr>
                                    </p:cmd>
                                  </p:childTnLst>
                                </p:cTn>
                              </p:par>
                              <p:par>
                                <p:cTn id="7" presetID="1" presetClass="mediacall" presetSubtype="0" fill="hold" nodeType="withEffect">
                                  <p:stCondLst>
                                    <p:cond delay="0"/>
                                  </p:stCondLst>
                                  <p:childTnLst>
                                    <p:cmd type="call" cmd="playFrom(0.0)">
                                      <p:cBhvr>
                                        <p:cTn id="8" dur="247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audio>
              <p:cMediaNode vol="80000">
                <p:cTn id="10"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art 4" descr="Part 4">
            <a:hlinkClick r:id="" action="ppaction://media"/>
            <a:extLst>
              <a:ext uri="{FF2B5EF4-FFF2-40B4-BE49-F238E27FC236}">
                <a16:creationId xmlns:a16="http://schemas.microsoft.com/office/drawing/2014/main" id="{1F73E7FD-C50F-4640-85E4-A03ABA0168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7344" r="17500"/>
          <a:stretch/>
        </p:blipFill>
        <p:spPr>
          <a:xfrm>
            <a:off x="2114550" y="0"/>
            <a:ext cx="7943850" cy="6858000"/>
          </a:xfrm>
          <a:prstGeom prst="rect">
            <a:avLst/>
          </a:prstGeom>
        </p:spPr>
      </p:pic>
      <p:pic>
        <p:nvPicPr>
          <p:cNvPr id="2" name="Accept 6 The Neural Pathway Part-2 2.m4a">
            <a:hlinkClick r:id="" action="ppaction://media"/>
            <a:extLst>
              <a:ext uri="{FF2B5EF4-FFF2-40B4-BE49-F238E27FC236}">
                <a16:creationId xmlns:a16="http://schemas.microsoft.com/office/drawing/2014/main" id="{3D13B48B-BEDF-DE0A-180F-8CF4545381B7}"/>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55073" y="133684"/>
            <a:ext cx="812800" cy="812800"/>
          </a:xfrm>
          <a:prstGeom prst="rect">
            <a:avLst/>
          </a:prstGeom>
        </p:spPr>
      </p:pic>
    </p:spTree>
    <p:extLst>
      <p:ext uri="{BB962C8B-B14F-4D97-AF65-F5344CB8AC3E}">
        <p14:creationId xmlns:p14="http://schemas.microsoft.com/office/powerpoint/2010/main" val="667333922"/>
      </p:ext>
    </p:extLst>
  </p:cSld>
  <p:clrMapOvr>
    <a:masterClrMapping/>
  </p:clrMapOvr>
  <mc:AlternateContent xmlns:mc="http://schemas.openxmlformats.org/markup-compatibility/2006" xmlns:p14="http://schemas.microsoft.com/office/powerpoint/2010/main">
    <mc:Choice Requires="p14">
      <p:transition spd="med" p14:dur="700" advClick="0" advTm="42000">
        <p:fade/>
      </p:transition>
    </mc:Choice>
    <mc:Fallback xmlns="">
      <p:transition spd="med" advClick="0" advTm="4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30" fill="hold"/>
                                        <p:tgtEl>
                                          <p:spTgt spid="2"/>
                                        </p:tgtEl>
                                      </p:cBhvr>
                                    </p:cmd>
                                  </p:childTnLst>
                                </p:cTn>
                              </p:par>
                              <p:par>
                                <p:cTn id="7" presetID="1" presetClass="mediacall" presetSubtype="0" fill="hold" nodeType="withEffect">
                                  <p:stCondLst>
                                    <p:cond delay="2000"/>
                                  </p:stCondLst>
                                  <p:childTnLst>
                                    <p:cmd type="call" cmd="playFrom(0.0)">
                                      <p:cBhvr>
                                        <p:cTn id="8" dur="750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audio>
              <p:cMediaNode vol="80000">
                <p:cTn id="10"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2205669" y="4198557"/>
            <a:ext cx="7780660" cy="837473"/>
          </a:xfrm>
          <a:prstGeom prst="rect">
            <a:avLst/>
          </a:prstGeom>
          <a:noFill/>
        </p:spPr>
        <p:txBody>
          <a:bodyPr wrap="square" rtlCol="0">
            <a:spAutoFit/>
          </a:bodyPr>
          <a:lstStyle/>
          <a:p>
            <a:pPr algn="ctr">
              <a:lnSpc>
                <a:spcPct val="150000"/>
              </a:lnSpc>
            </a:pPr>
            <a:r>
              <a:rPr lang="en-US" sz="3600" b="1" dirty="0">
                <a:solidFill>
                  <a:schemeClr val="accent2">
                    <a:lumMod val="75000"/>
                  </a:schemeClr>
                </a:solidFill>
                <a:latin typeface="Bahnschrift" panose="020B0502040204020203" pitchFamily="34" charset="0"/>
                <a:cs typeface="Calibri" panose="020F0502020204030204" pitchFamily="34" charset="0"/>
              </a:rPr>
              <a:t>believes</a:t>
            </a:r>
            <a:endParaRPr lang="en-US" sz="3600" dirty="0">
              <a:solidFill>
                <a:schemeClr val="accent2">
                  <a:lumMod val="75000"/>
                </a:schemeClr>
              </a:solidFill>
              <a:latin typeface="Bahnschrift" panose="020B0502040204020203" pitchFamily="34" charset="0"/>
              <a:cs typeface="Calibri" panose="020F0502020204030204" pitchFamily="34" charset="0"/>
            </a:endParaRPr>
          </a:p>
        </p:txBody>
      </p:sp>
      <p:sp>
        <p:nvSpPr>
          <p:cNvPr id="3" name="Rectangle 2">
            <a:extLst>
              <a:ext uri="{FF2B5EF4-FFF2-40B4-BE49-F238E27FC236}">
                <a16:creationId xmlns:a16="http://schemas.microsoft.com/office/drawing/2014/main" id="{54C9EF11-B45F-9744-BAC9-F90AE7EC8302}"/>
              </a:ext>
            </a:extLst>
          </p:cNvPr>
          <p:cNvSpPr/>
          <p:nvPr/>
        </p:nvSpPr>
        <p:spPr>
          <a:xfrm>
            <a:off x="5026025" y="2229535"/>
            <a:ext cx="6096000" cy="646331"/>
          </a:xfrm>
          <a:prstGeom prst="rect">
            <a:avLst/>
          </a:prstGeom>
        </p:spPr>
        <p:txBody>
          <a:bodyPr>
            <a:spAutoFit/>
          </a:bodyPr>
          <a:lstStyle/>
          <a:p>
            <a:br>
              <a:rPr lang="en-US" dirty="0"/>
            </a:br>
            <a:endParaRPr lang="en-US" dirty="0"/>
          </a:p>
        </p:txBody>
      </p:sp>
      <p:pic>
        <p:nvPicPr>
          <p:cNvPr id="10242" name="Picture 2" descr="Weather Animated Clipart - Animated Gifs">
            <a:extLst>
              <a:ext uri="{FF2B5EF4-FFF2-40B4-BE49-F238E27FC236}">
                <a16:creationId xmlns:a16="http://schemas.microsoft.com/office/drawing/2014/main" id="{32E44254-A0C7-9542-B409-B39E407BBA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150" t="-35154" r="-66833" b="57"/>
          <a:stretch/>
        </p:blipFill>
        <p:spPr bwMode="auto">
          <a:xfrm>
            <a:off x="1271249" y="-1809751"/>
            <a:ext cx="9645475" cy="7717536"/>
          </a:xfrm>
          <a:prstGeom prst="downArrow">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BB8D14C-C5F8-1D41-9386-B1DE371A588B}"/>
              </a:ext>
            </a:extLst>
          </p:cNvPr>
          <p:cNvPicPr>
            <a:picLocks noChangeAspect="1"/>
          </p:cNvPicPr>
          <p:nvPr/>
        </p:nvPicPr>
        <p:blipFill rotWithShape="1">
          <a:blip r:embed="rId6"/>
          <a:srcRect t="-4715" b="22144"/>
          <a:stretch/>
        </p:blipFill>
        <p:spPr>
          <a:xfrm>
            <a:off x="3856670" y="946994"/>
            <a:ext cx="4445000" cy="3670300"/>
          </a:xfrm>
          <a:prstGeom prst="rect">
            <a:avLst/>
          </a:prstGeom>
        </p:spPr>
      </p:pic>
      <p:pic>
        <p:nvPicPr>
          <p:cNvPr id="5" name="Accept 7 The role of belief 1.m4a">
            <a:hlinkClick r:id="" action="ppaction://media"/>
            <a:extLst>
              <a:ext uri="{FF2B5EF4-FFF2-40B4-BE49-F238E27FC236}">
                <a16:creationId xmlns:a16="http://schemas.microsoft.com/office/drawing/2014/main" id="{43CF3E71-C957-113F-695A-8618E8EA896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9032" y="0"/>
            <a:ext cx="812800" cy="812800"/>
          </a:xfrm>
          <a:prstGeom prst="rect">
            <a:avLst/>
          </a:prstGeom>
        </p:spPr>
      </p:pic>
    </p:spTree>
    <p:extLst>
      <p:ext uri="{BB962C8B-B14F-4D97-AF65-F5344CB8AC3E}">
        <p14:creationId xmlns:p14="http://schemas.microsoft.com/office/powerpoint/2010/main" val="1307346040"/>
      </p:ext>
    </p:extLst>
  </p:cSld>
  <p:clrMapOvr>
    <a:masterClrMapping/>
  </p:clrMapOvr>
  <mc:AlternateContent xmlns:mc="http://schemas.openxmlformats.org/markup-compatibility/2006" xmlns:p14="http://schemas.microsoft.com/office/powerpoint/2010/main">
    <mc:Choice Requires="p14">
      <p:transition spd="med" p14:dur="700" advClick="0" advTm="7550">
        <p:fade/>
      </p:transition>
    </mc:Choice>
    <mc:Fallback xmlns="">
      <p:transition spd="med" advClick="0" advTm="75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15" fill="hold"/>
                                        <p:tgtEl>
                                          <p:spTgt spid="5"/>
                                        </p:tgtEl>
                                      </p:cBhvr>
                                    </p:cmd>
                                  </p:childTnLst>
                                </p:cTn>
                              </p:par>
                              <p:par>
                                <p:cTn id="7" presetID="10" presetClass="entr" presetSubtype="0" fill="hold" nodeType="withEffect">
                                  <p:stCondLst>
                                    <p:cond delay="0"/>
                                  </p:stCondLst>
                                  <p:childTnLst>
                                    <p:set>
                                      <p:cBhvr>
                                        <p:cTn id="8" dur="1" fill="hold">
                                          <p:stCondLst>
                                            <p:cond delay="0"/>
                                          </p:stCondLst>
                                        </p:cTn>
                                        <p:tgtEl>
                                          <p:spTgt spid="10242"/>
                                        </p:tgtEl>
                                        <p:attrNameLst>
                                          <p:attrName>style.visibility</p:attrName>
                                        </p:attrNameLst>
                                      </p:cBhvr>
                                      <p:to>
                                        <p:strVal val="visible"/>
                                      </p:to>
                                    </p:set>
                                    <p:animEffect transition="in" filter="fade">
                                      <p:cBhvr>
                                        <p:cTn id="9" dur="500"/>
                                        <p:tgtEl>
                                          <p:spTgt spid="10242"/>
                                        </p:tgtEl>
                                      </p:cBhvr>
                                    </p:animEffect>
                                  </p:childTnLst>
                                </p:cTn>
                              </p:par>
                              <p:par>
                                <p:cTn id="10" presetID="10" presetClass="entr" presetSubtype="0" fill="hold" grpId="0" nodeType="withEffect">
                                  <p:stCondLst>
                                    <p:cond delay="6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grpId="1" nodeType="withEffect">
                                  <p:stCondLst>
                                    <p:cond delay="1050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nodeType="withEffect">
                                  <p:stCondLst>
                                    <p:cond delay="4500"/>
                                  </p:stCondLst>
                                  <p:childTnLst>
                                    <p:animEffect transition="out" filter="fade">
                                      <p:cBhvr>
                                        <p:cTn id="17" dur="500"/>
                                        <p:tgtEl>
                                          <p:spTgt spid="10242"/>
                                        </p:tgtEl>
                                      </p:cBhvr>
                                    </p:animEffect>
                                    <p:set>
                                      <p:cBhvr>
                                        <p:cTn id="18" dur="1" fill="hold">
                                          <p:stCondLst>
                                            <p:cond delay="499"/>
                                          </p:stCondLst>
                                        </p:cTn>
                                        <p:tgtEl>
                                          <p:spTgt spid="10242"/>
                                        </p:tgtEl>
                                        <p:attrNameLst>
                                          <p:attrName>style.visibility</p:attrName>
                                        </p:attrNameLst>
                                      </p:cBhvr>
                                      <p:to>
                                        <p:strVal val="hidden"/>
                                      </p:to>
                                    </p:set>
                                  </p:childTnLst>
                                </p:cTn>
                              </p:par>
                              <p:par>
                                <p:cTn id="19" presetID="10" presetClass="entr" presetSubtype="0" fill="hold" nodeType="withEffect">
                                  <p:stCondLst>
                                    <p:cond delay="45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5"/>
                </p:tgtEl>
              </p:cMediaNode>
            </p:audio>
          </p:childTnLst>
        </p:cTn>
      </p:par>
    </p:tnLst>
    <p:bldLst>
      <p:bldP spid="6" grpId="0"/>
      <p:bldP spid="6"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2209849" y="4203838"/>
            <a:ext cx="7772301" cy="837473"/>
          </a:xfrm>
          <a:prstGeom prst="rect">
            <a:avLst/>
          </a:prstGeom>
          <a:noFill/>
        </p:spPr>
        <p:txBody>
          <a:bodyPr wrap="square" rtlCol="0">
            <a:spAutoFit/>
          </a:bodyPr>
          <a:lstStyle/>
          <a:p>
            <a:pPr algn="ctr">
              <a:lnSpc>
                <a:spcPct val="150000"/>
              </a:lnSpc>
            </a:pPr>
            <a:r>
              <a:rPr lang="en-US" sz="3600" b="1" dirty="0">
                <a:solidFill>
                  <a:srgbClr val="FF0000"/>
                </a:solidFill>
                <a:latin typeface="Bahnschrift" panose="020B0502040204020203" pitchFamily="34" charset="0"/>
                <a:cs typeface="Calibri" panose="020F0502020204030204" pitchFamily="34" charset="0"/>
              </a:rPr>
              <a:t>wrong</a:t>
            </a:r>
          </a:p>
        </p:txBody>
      </p:sp>
      <p:pic>
        <p:nvPicPr>
          <p:cNvPr id="2" name="Picture 1">
            <a:extLst>
              <a:ext uri="{FF2B5EF4-FFF2-40B4-BE49-F238E27FC236}">
                <a16:creationId xmlns:a16="http://schemas.microsoft.com/office/drawing/2014/main" id="{96420C13-3AC8-A44C-AADC-B5527DB7B9E4}"/>
              </a:ext>
            </a:extLst>
          </p:cNvPr>
          <p:cNvPicPr>
            <a:picLocks noChangeAspect="1"/>
          </p:cNvPicPr>
          <p:nvPr/>
        </p:nvPicPr>
        <p:blipFill rotWithShape="1">
          <a:blip r:embed="rId5"/>
          <a:srcRect b="12029"/>
          <a:stretch/>
        </p:blipFill>
        <p:spPr>
          <a:xfrm>
            <a:off x="4457672" y="1350335"/>
            <a:ext cx="3276653" cy="2882477"/>
          </a:xfrm>
          <a:prstGeom prst="rect">
            <a:avLst/>
          </a:prstGeom>
          <a:ln>
            <a:noFill/>
          </a:ln>
        </p:spPr>
      </p:pic>
      <p:pic>
        <p:nvPicPr>
          <p:cNvPr id="5" name="Picture 4">
            <a:extLst>
              <a:ext uri="{FF2B5EF4-FFF2-40B4-BE49-F238E27FC236}">
                <a16:creationId xmlns:a16="http://schemas.microsoft.com/office/drawing/2014/main" id="{C9B76AAD-832E-6E4A-AE50-BEDD02D548D8}"/>
              </a:ext>
            </a:extLst>
          </p:cNvPr>
          <p:cNvPicPr>
            <a:picLocks noChangeAspect="1"/>
          </p:cNvPicPr>
          <p:nvPr/>
        </p:nvPicPr>
        <p:blipFill rotWithShape="1">
          <a:blip r:embed="rId6"/>
          <a:srcRect b="17576"/>
          <a:stretch/>
        </p:blipFill>
        <p:spPr>
          <a:xfrm>
            <a:off x="4520423" y="1635511"/>
            <a:ext cx="3151154" cy="2597301"/>
          </a:xfrm>
          <a:prstGeom prst="rect">
            <a:avLst/>
          </a:prstGeom>
        </p:spPr>
      </p:pic>
      <p:sp>
        <p:nvSpPr>
          <p:cNvPr id="7" name="Rectangle 6">
            <a:extLst>
              <a:ext uri="{FF2B5EF4-FFF2-40B4-BE49-F238E27FC236}">
                <a16:creationId xmlns:a16="http://schemas.microsoft.com/office/drawing/2014/main" id="{270E05E1-2D1B-EA45-8A65-22FAB9E64E53}"/>
              </a:ext>
            </a:extLst>
          </p:cNvPr>
          <p:cNvSpPr/>
          <p:nvPr/>
        </p:nvSpPr>
        <p:spPr>
          <a:xfrm>
            <a:off x="5246600" y="4394980"/>
            <a:ext cx="1843774" cy="646331"/>
          </a:xfrm>
          <a:prstGeom prst="rect">
            <a:avLst/>
          </a:prstGeom>
        </p:spPr>
        <p:txBody>
          <a:bodyPr wrap="none">
            <a:spAutoFit/>
          </a:bodyPr>
          <a:lstStyle/>
          <a:p>
            <a:r>
              <a:rPr lang="en-US" sz="3600" b="1" dirty="0">
                <a:solidFill>
                  <a:srgbClr val="FF0000"/>
                </a:solidFill>
                <a:latin typeface="Bahnschrift" panose="020B0502040204020203" pitchFamily="34" charset="0"/>
                <a:cs typeface="Calibri" panose="020F0502020204030204" pitchFamily="34" charset="0"/>
              </a:rPr>
              <a:t>urgency</a:t>
            </a:r>
            <a:endParaRPr lang="en-US" dirty="0">
              <a:latin typeface="Bahnschrift" panose="020B0502040204020203" pitchFamily="34" charset="0"/>
            </a:endParaRPr>
          </a:p>
        </p:txBody>
      </p:sp>
      <p:pic>
        <p:nvPicPr>
          <p:cNvPr id="8" name="Accept 8 Urgency 2.m4a">
            <a:hlinkClick r:id="" action="ppaction://media"/>
            <a:extLst>
              <a:ext uri="{FF2B5EF4-FFF2-40B4-BE49-F238E27FC236}">
                <a16:creationId xmlns:a16="http://schemas.microsoft.com/office/drawing/2014/main" id="{17D08961-78DD-89DA-6EAD-1BC0BB7638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0"/>
            <a:ext cx="812800" cy="812800"/>
          </a:xfrm>
          <a:prstGeom prst="rect">
            <a:avLst/>
          </a:prstGeom>
        </p:spPr>
      </p:pic>
    </p:spTree>
    <p:extLst>
      <p:ext uri="{BB962C8B-B14F-4D97-AF65-F5344CB8AC3E}">
        <p14:creationId xmlns:p14="http://schemas.microsoft.com/office/powerpoint/2010/main" val="1456068386"/>
      </p:ext>
    </p:extLst>
  </p:cSld>
  <p:clrMapOvr>
    <a:masterClrMapping/>
  </p:clrMapOvr>
  <mc:AlternateContent xmlns:mc="http://schemas.openxmlformats.org/markup-compatibility/2006" xmlns:p14="http://schemas.microsoft.com/office/powerpoint/2010/main">
    <mc:Choice Requires="p14">
      <p:transition spd="med" p14:dur="700" advClick="0" advTm="13000">
        <p:fade/>
      </p:transition>
    </mc:Choice>
    <mc:Fallback xmlns="">
      <p:transition spd="med"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02" fill="hold"/>
                                        <p:tgtEl>
                                          <p:spTgt spid="8"/>
                                        </p:tgtEl>
                                      </p:cBhvr>
                                    </p:cmd>
                                  </p:childTnLst>
                                </p:cTn>
                              </p:par>
                              <p:par>
                                <p:cTn id="7" presetID="10" presetClass="entr" presetSubtype="0" fill="hold" nodeType="withEffect">
                                  <p:stCondLst>
                                    <p:cond delay="5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grpId="0" nodeType="withEffect">
                                  <p:stCondLst>
                                    <p:cond delay="50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nodeType="withEffect">
                                  <p:stCondLst>
                                    <p:cond delay="800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grpId="1" nodeType="withEffect">
                                  <p:stCondLst>
                                    <p:cond delay="800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ntr" presetSubtype="0" fill="hold" nodeType="withEffect">
                                  <p:stCondLst>
                                    <p:cond delay="90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grpId="0" nodeType="withEffect">
                                  <p:stCondLst>
                                    <p:cond delay="9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8"/>
                </p:tgtEl>
              </p:cMediaNode>
            </p:audio>
          </p:childTnLst>
        </p:cTn>
      </p:par>
    </p:tnLst>
    <p:bldLst>
      <p:bldP spid="6" grpId="0"/>
      <p:bldP spid="6" grpId="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14086E-4CA7-C64C-8610-4600C7CF1FC8}"/>
              </a:ext>
            </a:extLst>
          </p:cNvPr>
          <p:cNvPicPr>
            <a:picLocks noChangeAspect="1"/>
          </p:cNvPicPr>
          <p:nvPr/>
        </p:nvPicPr>
        <p:blipFill rotWithShape="1">
          <a:blip r:embed="rId5">
            <a:duotone>
              <a:prstClr val="black"/>
              <a:srgbClr val="FF0000">
                <a:tint val="45000"/>
                <a:satMod val="400000"/>
              </a:srgbClr>
            </a:duotone>
          </a:blip>
          <a:srcRect b="24309"/>
          <a:stretch/>
        </p:blipFill>
        <p:spPr>
          <a:xfrm>
            <a:off x="4977552" y="2615717"/>
            <a:ext cx="2148953" cy="1626566"/>
          </a:xfrm>
          <a:prstGeom prst="rect">
            <a:avLst/>
          </a:prstGeom>
        </p:spPr>
      </p:pic>
      <p:sp>
        <p:nvSpPr>
          <p:cNvPr id="4" name="TextBox 3">
            <a:extLst>
              <a:ext uri="{FF2B5EF4-FFF2-40B4-BE49-F238E27FC236}">
                <a16:creationId xmlns:a16="http://schemas.microsoft.com/office/drawing/2014/main" id="{010B06D6-1B7C-7546-9A24-113B4A3E9FDB}"/>
              </a:ext>
            </a:extLst>
          </p:cNvPr>
          <p:cNvSpPr txBox="1"/>
          <p:nvPr/>
        </p:nvSpPr>
        <p:spPr>
          <a:xfrm>
            <a:off x="4977552" y="4860332"/>
            <a:ext cx="2379177" cy="646331"/>
          </a:xfrm>
          <a:prstGeom prst="rect">
            <a:avLst/>
          </a:prstGeom>
          <a:noFill/>
        </p:spPr>
        <p:txBody>
          <a:bodyPr wrap="none" rtlCol="0">
            <a:spAutoFit/>
          </a:bodyPr>
          <a:lstStyle/>
          <a:p>
            <a:r>
              <a:rPr lang="en-US" sz="3600" b="1" dirty="0">
                <a:solidFill>
                  <a:srgbClr val="FF0000"/>
                </a:solidFill>
                <a:latin typeface="Bahnschrift" panose="020B0502040204020203" pitchFamily="34" charset="0"/>
              </a:rPr>
              <a:t>avoidance </a:t>
            </a:r>
          </a:p>
        </p:txBody>
      </p:sp>
      <p:pic>
        <p:nvPicPr>
          <p:cNvPr id="8" name="Graphic 7" descr="Line arrow: Counter-clockwise curve with solid fill">
            <a:extLst>
              <a:ext uri="{FF2B5EF4-FFF2-40B4-BE49-F238E27FC236}">
                <a16:creationId xmlns:a16="http://schemas.microsoft.com/office/drawing/2014/main" id="{DC92238D-0366-EE41-B80B-4EDA9C418F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5526371" flipV="1">
            <a:off x="4414627" y="820275"/>
            <a:ext cx="3505027" cy="3590882"/>
          </a:xfrm>
          <a:prstGeom prst="rect">
            <a:avLst/>
          </a:prstGeom>
        </p:spPr>
      </p:pic>
      <p:pic>
        <p:nvPicPr>
          <p:cNvPr id="5" name="Accept 9 Avoidance 4.m4a">
            <a:hlinkClick r:id="" action="ppaction://media"/>
            <a:extLst>
              <a:ext uri="{FF2B5EF4-FFF2-40B4-BE49-F238E27FC236}">
                <a16:creationId xmlns:a16="http://schemas.microsoft.com/office/drawing/2014/main" id="{0F60B37C-5239-8642-E36C-B54C0865625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0" y="0"/>
            <a:ext cx="812800" cy="812800"/>
          </a:xfrm>
          <a:prstGeom prst="rect">
            <a:avLst/>
          </a:prstGeom>
        </p:spPr>
      </p:pic>
    </p:spTree>
    <p:extLst>
      <p:ext uri="{BB962C8B-B14F-4D97-AF65-F5344CB8AC3E}">
        <p14:creationId xmlns:p14="http://schemas.microsoft.com/office/powerpoint/2010/main" val="3567588727"/>
      </p:ext>
    </p:extLst>
  </p:cSld>
  <p:clrMapOvr>
    <a:masterClrMapping/>
  </p:clrMapOvr>
  <mc:AlternateContent xmlns:mc="http://schemas.openxmlformats.org/markup-compatibility/2006" xmlns:p14="http://schemas.microsoft.com/office/powerpoint/2010/main">
    <mc:Choice Requires="p14">
      <p:transition spd="med" p14:dur="700" advClick="0" advTm="14000">
        <p:fade/>
      </p:transition>
    </mc:Choice>
    <mc:Fallback xmlns="">
      <p:transition spd="med" advClick="0" advTm="1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97" fill="hold"/>
                                        <p:tgtEl>
                                          <p:spTgt spid="5"/>
                                        </p:tgtEl>
                                      </p:cBhvr>
                                    </p:cmd>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xit" presetSubtype="0" fill="hold" nodeType="withEffect">
                                  <p:stCondLst>
                                    <p:cond delay="1900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nodeType="withEffect">
                                  <p:stCondLst>
                                    <p:cond delay="190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xit" presetSubtype="0" fill="hold" grpId="1" nodeType="withEffect">
                                  <p:stCondLst>
                                    <p:cond delay="1900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5"/>
                </p:tgtEl>
              </p:cMediaNode>
            </p:audio>
          </p:childTnLst>
        </p:cTn>
      </p:par>
    </p:tnLst>
    <p:bldLst>
      <p:bldP spid="4" grpId="0"/>
      <p:bldP spid="4" grpId="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61625</TotalTime>
  <Words>7188</Words>
  <Application>Microsoft Macintosh PowerPoint</Application>
  <PresentationFormat>Widescreen</PresentationFormat>
  <Paragraphs>305</Paragraphs>
  <Slides>36</Slides>
  <Notes>27</Notes>
  <HiddenSlides>0</HiddenSlides>
  <MMClips>40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Bahnschrift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Sun</dc:creator>
  <cp:lastModifiedBy>Sydney L. Shohan</cp:lastModifiedBy>
  <cp:revision>36</cp:revision>
  <dcterms:created xsi:type="dcterms:W3CDTF">2022-01-18T02:16:23Z</dcterms:created>
  <dcterms:modified xsi:type="dcterms:W3CDTF">2023-10-17T20:32:02Z</dcterms:modified>
</cp:coreProperties>
</file>